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56" r:id="rId3"/>
    <p:sldId id="259" r:id="rId4"/>
    <p:sldId id="260" r:id="rId5"/>
    <p:sldId id="261" r:id="rId6"/>
    <p:sldId id="274" r:id="rId7"/>
    <p:sldId id="262" r:id="rId8"/>
    <p:sldId id="273" r:id="rId9"/>
    <p:sldId id="275" r:id="rId10"/>
    <p:sldId id="263" r:id="rId11"/>
    <p:sldId id="264" r:id="rId12"/>
    <p:sldId id="265" r:id="rId13"/>
    <p:sldId id="266" r:id="rId14"/>
    <p:sldId id="267" r:id="rId15"/>
    <p:sldId id="272" r:id="rId16"/>
    <p:sldId id="268" r:id="rId17"/>
    <p:sldId id="269" r:id="rId18"/>
    <p:sldId id="270" r:id="rId19"/>
    <p:sldId id="271" r:id="rId20"/>
    <p:sldId id="257"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D5A12F-DC4E-4927-8A75-D6DF43FBB23E}" type="datetimeFigureOut">
              <a:rPr lang="fr-BE" smtClean="0"/>
              <a:t>9/05/2017</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9D4A9A-902E-4F3E-B2B8-E3075A8C0920}" type="slidenum">
              <a:rPr lang="fr-BE" smtClean="0"/>
              <a:t>‹nr.›</a:t>
            </a:fld>
            <a:endParaRPr lang="fr-BE"/>
          </a:p>
        </p:txBody>
      </p:sp>
    </p:spTree>
    <p:extLst>
      <p:ext uri="{BB962C8B-B14F-4D97-AF65-F5344CB8AC3E}">
        <p14:creationId xmlns:p14="http://schemas.microsoft.com/office/powerpoint/2010/main" val="137531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381759"/>
            <a:ext cx="9144000" cy="2128203"/>
          </a:xfrm>
        </p:spPr>
        <p:txBody>
          <a:bodyPr anchor="b"/>
          <a:lstStyle>
            <a:lvl1pPr algn="ctr">
              <a:defRPr sz="6000"/>
            </a:lvl1pPr>
          </a:lstStyle>
          <a:p>
            <a:r>
              <a:rPr lang="nl-NL" smtClean="0"/>
              <a:t>Klik om de stijl te bewerken</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fr-BE"/>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97E75C05-4820-4A23-AAA3-54A8179A3015}" type="datetime1">
              <a:rPr lang="fr-BE" smtClean="0"/>
              <a:t>9/05/2017</a:t>
            </a:fld>
            <a:endParaRPr lang="fr-BE"/>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lvl1pPr>
              <a:defRPr>
                <a:solidFill>
                  <a:srgbClr val="FFFF00"/>
                </a:solidFill>
              </a:defRPr>
            </a:lvl1pPr>
          </a:lstStyle>
          <a:p>
            <a:fld id="{3C193C10-5F11-4DC5-AACA-51FB1CABC5E0}" type="slidenum">
              <a:rPr lang="fr-BE" smtClean="0"/>
              <a:pPr/>
              <a:t>‹nr.›</a:t>
            </a:fld>
            <a:endParaRPr lang="fr-BE" dirty="0"/>
          </a:p>
        </p:txBody>
      </p:sp>
    </p:spTree>
    <p:extLst>
      <p:ext uri="{BB962C8B-B14F-4D97-AF65-F5344CB8AC3E}">
        <p14:creationId xmlns:p14="http://schemas.microsoft.com/office/powerpoint/2010/main" val="244744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mtClean="0"/>
              <a:t>Klik om de stijl te bewerken</a:t>
            </a:r>
            <a:endParaRPr lang="fr-BE"/>
          </a:p>
        </p:txBody>
      </p:sp>
      <p:sp>
        <p:nvSpPr>
          <p:cNvPr id="3" name="Espace réservé du texte vertical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AFDE951A-87D8-4CCF-AD47-51D6CF197F96}" type="datetime1">
              <a:rPr lang="fr-BE" smtClean="0"/>
              <a:t>9/05/2017</a:t>
            </a:fld>
            <a:endParaRPr lang="fr-BE"/>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3C193C10-5F11-4DC5-AACA-51FB1CABC5E0}" type="slidenum">
              <a:rPr lang="fr-BE" smtClean="0"/>
              <a:t>‹nr.›</a:t>
            </a:fld>
            <a:endParaRPr lang="fr-BE"/>
          </a:p>
        </p:txBody>
      </p:sp>
    </p:spTree>
    <p:extLst>
      <p:ext uri="{BB962C8B-B14F-4D97-AF65-F5344CB8AC3E}">
        <p14:creationId xmlns:p14="http://schemas.microsoft.com/office/powerpoint/2010/main" val="3120143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nl-NL" smtClean="0"/>
              <a:t>Klik om de stijl te bewerken</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AE5A4809-A49C-4387-BF35-9D8021CEF4D3}" type="datetime1">
              <a:rPr lang="fr-BE" smtClean="0"/>
              <a:t>9/05/2017</a:t>
            </a:fld>
            <a:endParaRPr lang="fr-BE"/>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3C193C10-5F11-4DC5-AACA-51FB1CABC5E0}" type="slidenum">
              <a:rPr lang="fr-BE" smtClean="0"/>
              <a:t>‹nr.›</a:t>
            </a:fld>
            <a:endParaRPr lang="fr-BE"/>
          </a:p>
        </p:txBody>
      </p:sp>
    </p:spTree>
    <p:extLst>
      <p:ext uri="{BB962C8B-B14F-4D97-AF65-F5344CB8AC3E}">
        <p14:creationId xmlns:p14="http://schemas.microsoft.com/office/powerpoint/2010/main" val="2475153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mtClean="0"/>
              <a:t>Klik om de stijl te bewerken</a:t>
            </a:r>
            <a:endParaRPr lang="fr-BE"/>
          </a:p>
        </p:txBody>
      </p:sp>
      <p:sp>
        <p:nvSpPr>
          <p:cNvPr id="3" name="Espace réservé du contenu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dirty="0"/>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87847D80-491A-404B-8F5E-F7609FF4A2BB}" type="datetime1">
              <a:rPr lang="fr-BE" smtClean="0"/>
              <a:t>9/05/2017</a:t>
            </a:fld>
            <a:endParaRPr lang="fr-BE"/>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3C193C10-5F11-4DC5-AACA-51FB1CABC5E0}" type="slidenum">
              <a:rPr lang="fr-BE" smtClean="0"/>
              <a:t>‹nr.›</a:t>
            </a:fld>
            <a:endParaRPr lang="fr-BE"/>
          </a:p>
        </p:txBody>
      </p:sp>
    </p:spTree>
    <p:extLst>
      <p:ext uri="{BB962C8B-B14F-4D97-AF65-F5344CB8AC3E}">
        <p14:creationId xmlns:p14="http://schemas.microsoft.com/office/powerpoint/2010/main" val="326816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3" end="3"/>
                                            </p:txEl>
                                          </p:spTgt>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55"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strVal val="#ppt_w*0.70"/>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Effect transition="in" filter="fade">
                      <p:cBhvr>
                        <p:cTn dur="1000"/>
                        <p:tgtEl>
                          <p:spTgt spid="3"/>
                        </p:tgtEl>
                      </p:cBhvr>
                    </p:animEffect>
                  </p:childTnLst>
                </p:cTn>
              </p:par>
            </p:tnLst>
          </p:tmpl>
          <p:tmpl lvl="2">
            <p:tnLst>
              <p:par>
                <p:cTn presetID="55"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strVal val="#ppt_w*0.70"/>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Effect transition="in" filter="fade">
                      <p:cBhvr>
                        <p:cTn dur="1000"/>
                        <p:tgtEl>
                          <p:spTgt spid="3"/>
                        </p:tgtEl>
                      </p:cBhvr>
                    </p:animEffect>
                  </p:childTnLst>
                </p:cTn>
              </p:par>
            </p:tnLst>
          </p:tmpl>
          <p:tmpl lvl="3">
            <p:tnLst>
              <p:par>
                <p:cTn presetID="55"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strVal val="#ppt_w*0.70"/>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Effect transition="in" filter="fade">
                      <p:cBhvr>
                        <p:cTn dur="1000"/>
                        <p:tgtEl>
                          <p:spTgt spid="3"/>
                        </p:tgtEl>
                      </p:cBhvr>
                    </p:animEffect>
                  </p:childTnLst>
                </p:cTn>
              </p:par>
            </p:tnLst>
          </p:tmpl>
          <p:tmpl lvl="4">
            <p:tnLst>
              <p:par>
                <p:cTn presetID="55"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strVal val="#ppt_w*0.70"/>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Effect transition="in" filter="fade">
                      <p:cBhvr>
                        <p:cTn dur="1000"/>
                        <p:tgtEl>
                          <p:spTgt spid="3"/>
                        </p:tgtEl>
                      </p:cBhvr>
                    </p:animEffect>
                  </p:childTnLst>
                </p:cTn>
              </p:par>
            </p:tnLst>
          </p:tmpl>
          <p:tmpl lvl="5">
            <p:tnLst>
              <p:par>
                <p:cTn presetID="55"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strVal val="#ppt_w*0.70"/>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Effect transition="in" filter="fade">
                      <p:cBhvr>
                        <p:cTn dur="10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D0E26740-F6C6-4580-BDAE-51A1F0BE0A52}" type="datetime1">
              <a:rPr lang="fr-BE" smtClean="0"/>
              <a:t>9/05/2017</a:t>
            </a:fld>
            <a:endParaRPr lang="fr-BE"/>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BE"/>
          </a:p>
        </p:txBody>
      </p:sp>
      <p:sp>
        <p:nvSpPr>
          <p:cNvPr id="6" name="Espace réservé du numéro de diapositive 5"/>
          <p:cNvSpPr>
            <a:spLocks noGrp="1"/>
          </p:cNvSpPr>
          <p:nvPr>
            <p:ph type="sldNum" sz="quarter" idx="12"/>
          </p:nvPr>
        </p:nvSpPr>
        <p:spPr/>
        <p:txBody>
          <a:bodyPr/>
          <a:lstStyle/>
          <a:p>
            <a:fld id="{3C193C10-5F11-4DC5-AACA-51FB1CABC5E0}" type="slidenum">
              <a:rPr lang="fr-BE" smtClean="0"/>
              <a:t>‹nr.›</a:t>
            </a:fld>
            <a:endParaRPr lang="fr-BE"/>
          </a:p>
        </p:txBody>
      </p:sp>
    </p:spTree>
    <p:extLst>
      <p:ext uri="{BB962C8B-B14F-4D97-AF65-F5344CB8AC3E}">
        <p14:creationId xmlns:p14="http://schemas.microsoft.com/office/powerpoint/2010/main" val="3657519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mtClean="0"/>
              <a:t>Klik om de stijl te bewerken</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dirty="0"/>
          </a:p>
        </p:txBody>
      </p:sp>
      <p:sp>
        <p:nvSpPr>
          <p:cNvPr id="4" name="Espace réservé du contenu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dirty="0"/>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807ADB9E-8AF7-48BB-8F6D-A8A00812F711}" type="datetime1">
              <a:rPr lang="fr-BE" smtClean="0"/>
              <a:t>9/05/2017</a:t>
            </a:fld>
            <a:endParaRPr lang="fr-BE"/>
          </a:p>
        </p:txBody>
      </p:sp>
      <p:sp>
        <p:nvSpPr>
          <p:cNvPr id="6" name="Espace réservé du pied de page 5"/>
          <p:cNvSpPr>
            <a:spLocks noGrp="1"/>
          </p:cNvSpPr>
          <p:nvPr>
            <p:ph type="ftr" sz="quarter" idx="11"/>
          </p:nvPr>
        </p:nvSpPr>
        <p:spPr>
          <a:xfrm>
            <a:off x="4038600" y="6356350"/>
            <a:ext cx="41148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3C193C10-5F11-4DC5-AACA-51FB1CABC5E0}" type="slidenum">
              <a:rPr lang="fr-BE" smtClean="0"/>
              <a:t>‹nr.›</a:t>
            </a:fld>
            <a:endParaRPr lang="fr-BE"/>
          </a:p>
        </p:txBody>
      </p:sp>
    </p:spTree>
    <p:extLst>
      <p:ext uri="{BB962C8B-B14F-4D97-AF65-F5344CB8AC3E}">
        <p14:creationId xmlns:p14="http://schemas.microsoft.com/office/powerpoint/2010/main" val="114993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3" end="3"/>
                                            </p:txEl>
                                          </p:spTgt>
                                        </p:tgtEl>
                                      </p:cBhvr>
                                    </p:animEffect>
                                  </p:childTnLst>
                                </p:cTn>
                              </p:par>
                            </p:childTnLst>
                          </p:cTn>
                        </p:par>
                        <p:par>
                          <p:cTn id="28" fill="hold">
                            <p:stCondLst>
                              <p:cond delay="4000"/>
                            </p:stCondLst>
                            <p:childTnLst>
                              <p:par>
                                <p:cTn id="29" presetID="55"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4" end="4"/>
                                            </p:txEl>
                                          </p:spTgt>
                                        </p:tgtEl>
                                      </p:cBhvr>
                                    </p:animEffect>
                                  </p:childTnLst>
                                </p:cTn>
                              </p:par>
                            </p:childTnLst>
                          </p:cTn>
                        </p:par>
                        <p:par>
                          <p:cTn id="34" fill="hold">
                            <p:stCondLst>
                              <p:cond delay="5000"/>
                            </p:stCondLst>
                            <p:childTnLst>
                              <p:par>
                                <p:cTn id="35" presetID="1" presetClass="entr" presetSubtype="0" fill="hold" grpId="0" nodeType="after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childTnLst>
                                </p:cTn>
                              </p:par>
                            </p:childTnLst>
                          </p:cTn>
                        </p:par>
                        <p:par>
                          <p:cTn id="37" fill="hold">
                            <p:stCondLst>
                              <p:cond delay="5000"/>
                            </p:stCondLst>
                            <p:childTnLst>
                              <p:par>
                                <p:cTn id="38" presetID="1" presetClass="entr" presetSubtype="0" fill="hold" grpId="0" nodeType="afterEffect">
                                  <p:stCondLst>
                                    <p:cond delay="0"/>
                                  </p:stCondLst>
                                  <p:childTnLst>
                                    <p:set>
                                      <p:cBhvr>
                                        <p:cTn id="39" dur="1" fill="hold">
                                          <p:stCondLst>
                                            <p:cond delay="0"/>
                                          </p:stCondLst>
                                        </p:cTn>
                                        <p:tgtEl>
                                          <p:spTgt spid="4">
                                            <p:txEl>
                                              <p:pRg st="1" end="1"/>
                                            </p:txEl>
                                          </p:spTgt>
                                        </p:tgtEl>
                                        <p:attrNameLst>
                                          <p:attrName>style.visibility</p:attrName>
                                        </p:attrNameLst>
                                      </p:cBhvr>
                                      <p:to>
                                        <p:strVal val="visible"/>
                                      </p:to>
                                    </p:set>
                                  </p:childTnLst>
                                </p:cTn>
                              </p:par>
                            </p:childTnLst>
                          </p:cTn>
                        </p:par>
                        <p:par>
                          <p:cTn id="40" fill="hold">
                            <p:stCondLst>
                              <p:cond delay="5000"/>
                            </p:stCondLst>
                            <p:childTnLst>
                              <p:par>
                                <p:cTn id="41" presetID="1" presetClass="entr" presetSubtype="0" fill="hold" grpId="0" nodeType="after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childTnLst>
                                </p:cTn>
                              </p:par>
                            </p:childTnLst>
                          </p:cTn>
                        </p:par>
                        <p:par>
                          <p:cTn id="43" fill="hold">
                            <p:stCondLst>
                              <p:cond delay="5000"/>
                            </p:stCondLst>
                            <p:childTnLst>
                              <p:par>
                                <p:cTn id="44" presetID="1" presetClass="entr" presetSubtype="0" fill="hold" grpId="0" nodeType="afterEffect">
                                  <p:stCondLst>
                                    <p:cond delay="0"/>
                                  </p:stCondLst>
                                  <p:childTnLst>
                                    <p:set>
                                      <p:cBhvr>
                                        <p:cTn id="45" dur="1" fill="hold">
                                          <p:stCondLst>
                                            <p:cond delay="0"/>
                                          </p:stCondLst>
                                        </p:cTn>
                                        <p:tgtEl>
                                          <p:spTgt spid="4">
                                            <p:txEl>
                                              <p:pRg st="3" end="3"/>
                                            </p:txEl>
                                          </p:spTgt>
                                        </p:tgtEl>
                                        <p:attrNameLst>
                                          <p:attrName>style.visibility</p:attrName>
                                        </p:attrNameLst>
                                      </p:cBhvr>
                                      <p:to>
                                        <p:strVal val="visible"/>
                                      </p:to>
                                    </p:set>
                                  </p:childTnLst>
                                </p:cTn>
                              </p:par>
                            </p:childTnLst>
                          </p:cTn>
                        </p:par>
                        <p:par>
                          <p:cTn id="46" fill="hold">
                            <p:stCondLst>
                              <p:cond delay="5000"/>
                            </p:stCondLst>
                            <p:childTnLst>
                              <p:par>
                                <p:cTn id="47" presetID="1" presetClass="entr" presetSubtype="0" fill="hold" grpId="0" nodeType="after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55"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strVal val="#ppt_w*0.70"/>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Effect transition="in" filter="fade">
                      <p:cBhvr>
                        <p:cTn dur="1000"/>
                        <p:tgtEl>
                          <p:spTgt spid="3"/>
                        </p:tgtEl>
                      </p:cBhvr>
                    </p:animEffect>
                  </p:childTnLst>
                </p:cTn>
              </p:par>
            </p:tnLst>
          </p:tmpl>
          <p:tmpl lvl="2">
            <p:tnLst>
              <p:par>
                <p:cTn presetID="55"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strVal val="#ppt_w*0.70"/>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Effect transition="in" filter="fade">
                      <p:cBhvr>
                        <p:cTn dur="1000"/>
                        <p:tgtEl>
                          <p:spTgt spid="3"/>
                        </p:tgtEl>
                      </p:cBhvr>
                    </p:animEffect>
                  </p:childTnLst>
                </p:cTn>
              </p:par>
            </p:tnLst>
          </p:tmpl>
          <p:tmpl lvl="3">
            <p:tnLst>
              <p:par>
                <p:cTn presetID="55"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strVal val="#ppt_w*0.70"/>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Effect transition="in" filter="fade">
                      <p:cBhvr>
                        <p:cTn dur="1000"/>
                        <p:tgtEl>
                          <p:spTgt spid="3"/>
                        </p:tgtEl>
                      </p:cBhvr>
                    </p:animEffect>
                  </p:childTnLst>
                </p:cTn>
              </p:par>
            </p:tnLst>
          </p:tmpl>
          <p:tmpl lvl="4">
            <p:tnLst>
              <p:par>
                <p:cTn presetID="55"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strVal val="#ppt_w*0.70"/>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Effect transition="in" filter="fade">
                      <p:cBhvr>
                        <p:cTn dur="1000"/>
                        <p:tgtEl>
                          <p:spTgt spid="3"/>
                        </p:tgtEl>
                      </p:cBhvr>
                    </p:animEffect>
                  </p:childTnLst>
                </p:cTn>
              </p:par>
            </p:tnLst>
          </p:tmpl>
          <p:tmpl lvl="5">
            <p:tnLst>
              <p:par>
                <p:cTn presetID="55"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1000" fill="hold"/>
                        <p:tgtEl>
                          <p:spTgt spid="3"/>
                        </p:tgtEl>
                        <p:attrNameLst>
                          <p:attrName>ppt_w</p:attrName>
                        </p:attrNameLst>
                      </p:cBhvr>
                      <p:tavLst>
                        <p:tav tm="0">
                          <p:val>
                            <p:strVal val="#ppt_w*0.70"/>
                          </p:val>
                        </p:tav>
                        <p:tav tm="100000">
                          <p:val>
                            <p:strVal val="#ppt_w"/>
                          </p:val>
                        </p:tav>
                      </p:tavLst>
                    </p:anim>
                    <p:anim calcmode="lin" valueType="num">
                      <p:cBhvr>
                        <p:cTn dur="1000" fill="hold"/>
                        <p:tgtEl>
                          <p:spTgt spid="3"/>
                        </p:tgtEl>
                        <p:attrNameLst>
                          <p:attrName>ppt_h</p:attrName>
                        </p:attrNameLst>
                      </p:cBhvr>
                      <p:tavLst>
                        <p:tav tm="0">
                          <p:val>
                            <p:strVal val="#ppt_h"/>
                          </p:val>
                        </p:tav>
                        <p:tav tm="100000">
                          <p:val>
                            <p:strVal val="#ppt_h"/>
                          </p:val>
                        </p:tav>
                      </p:tavLst>
                    </p:anim>
                    <p:animEffect transition="in" filter="fade">
                      <p:cBhvr>
                        <p:cTn dur="1000"/>
                        <p:tgtEl>
                          <p:spTgt spid="3"/>
                        </p:tgtEl>
                      </p:cBhvr>
                    </p:animEffect>
                  </p:childTnLst>
                </p:cTn>
              </p:par>
            </p:tnLst>
          </p:tmpl>
        </p:tmplLst>
      </p:bldP>
      <p:bldP spid="4" grpId="0" build="p">
        <p:tmplLst>
          <p:tmpl lvl="1">
            <p:tnLst>
              <p:par>
                <p:cTn presetID="1"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2">
            <p:tnLst>
              <p:par>
                <p:cTn presetID="1"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3">
            <p:tnLst>
              <p:par>
                <p:cTn presetID="1"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4">
            <p:tnLst>
              <p:par>
                <p:cTn presetID="1"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5">
            <p:tnLst>
              <p:par>
                <p:cTn presetID="1"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2438400" y="365125"/>
            <a:ext cx="7315200" cy="1325563"/>
          </a:xfrm>
        </p:spPr>
        <p:txBody>
          <a:bodyPr/>
          <a:lstStyle/>
          <a:p>
            <a:r>
              <a:rPr lang="nl-NL" smtClean="0"/>
              <a:t>Klik om de stijl te bewerken</a:t>
            </a:r>
            <a:endParaRPr lang="fr-BE" dirty="0"/>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Espace réservé du contenu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Espace réservé du contenu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a:p>
        </p:txBody>
      </p:sp>
      <p:sp>
        <p:nvSpPr>
          <p:cNvPr id="7" name="Espace réservé de la date 6"/>
          <p:cNvSpPr>
            <a:spLocks noGrp="1"/>
          </p:cNvSpPr>
          <p:nvPr>
            <p:ph type="dt" sz="half" idx="10"/>
          </p:nvPr>
        </p:nvSpPr>
        <p:spPr>
          <a:xfrm>
            <a:off x="838200" y="6356350"/>
            <a:ext cx="2743200" cy="365125"/>
          </a:xfrm>
          <a:prstGeom prst="rect">
            <a:avLst/>
          </a:prstGeom>
        </p:spPr>
        <p:txBody>
          <a:bodyPr/>
          <a:lstStyle/>
          <a:p>
            <a:fld id="{760C497E-1CF4-496A-93AF-F1E29CC3AC26}" type="datetime1">
              <a:rPr lang="fr-BE" smtClean="0"/>
              <a:t>9/05/2017</a:t>
            </a:fld>
            <a:endParaRPr lang="fr-BE"/>
          </a:p>
        </p:txBody>
      </p:sp>
      <p:sp>
        <p:nvSpPr>
          <p:cNvPr id="8" name="Espace réservé du pied de page 7"/>
          <p:cNvSpPr>
            <a:spLocks noGrp="1"/>
          </p:cNvSpPr>
          <p:nvPr>
            <p:ph type="ftr" sz="quarter" idx="11"/>
          </p:nvPr>
        </p:nvSpPr>
        <p:spPr>
          <a:xfrm>
            <a:off x="4038600" y="6356350"/>
            <a:ext cx="4114800" cy="365125"/>
          </a:xfrm>
          <a:prstGeom prst="rect">
            <a:avLst/>
          </a:prstGeom>
        </p:spPr>
        <p:txBody>
          <a:bodyPr/>
          <a:lstStyle/>
          <a:p>
            <a:endParaRPr lang="fr-BE"/>
          </a:p>
        </p:txBody>
      </p:sp>
      <p:sp>
        <p:nvSpPr>
          <p:cNvPr id="9" name="Espace réservé du numéro de diapositive 8"/>
          <p:cNvSpPr>
            <a:spLocks noGrp="1"/>
          </p:cNvSpPr>
          <p:nvPr>
            <p:ph type="sldNum" sz="quarter" idx="12"/>
          </p:nvPr>
        </p:nvSpPr>
        <p:spPr/>
        <p:txBody>
          <a:bodyPr/>
          <a:lstStyle/>
          <a:p>
            <a:fld id="{3C193C10-5F11-4DC5-AACA-51FB1CABC5E0}" type="slidenum">
              <a:rPr lang="fr-BE" smtClean="0"/>
              <a:t>‹nr.›</a:t>
            </a:fld>
            <a:endParaRPr lang="fr-BE"/>
          </a:p>
        </p:txBody>
      </p:sp>
    </p:spTree>
    <p:extLst>
      <p:ext uri="{BB962C8B-B14F-4D97-AF65-F5344CB8AC3E}">
        <p14:creationId xmlns:p14="http://schemas.microsoft.com/office/powerpoint/2010/main" val="119764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mtClean="0"/>
              <a:t>Klik om de stijl te bewerken</a:t>
            </a:r>
            <a:endParaRPr lang="fr-BE"/>
          </a:p>
        </p:txBody>
      </p:sp>
      <p:sp>
        <p:nvSpPr>
          <p:cNvPr id="3" name="Espace réservé de la date 2"/>
          <p:cNvSpPr>
            <a:spLocks noGrp="1"/>
          </p:cNvSpPr>
          <p:nvPr>
            <p:ph type="dt" sz="half" idx="10"/>
          </p:nvPr>
        </p:nvSpPr>
        <p:spPr>
          <a:xfrm>
            <a:off x="838200" y="6356350"/>
            <a:ext cx="2743200" cy="365125"/>
          </a:xfrm>
          <a:prstGeom prst="rect">
            <a:avLst/>
          </a:prstGeom>
        </p:spPr>
        <p:txBody>
          <a:bodyPr/>
          <a:lstStyle/>
          <a:p>
            <a:fld id="{33A1C6FE-8ECA-4BBF-A402-746FE1F0652F}" type="datetime1">
              <a:rPr lang="fr-BE" smtClean="0"/>
              <a:t>9/05/2017</a:t>
            </a:fld>
            <a:endParaRPr lang="fr-BE"/>
          </a:p>
        </p:txBody>
      </p:sp>
      <p:sp>
        <p:nvSpPr>
          <p:cNvPr id="4" name="Espace réservé du pied de page 3"/>
          <p:cNvSpPr>
            <a:spLocks noGrp="1"/>
          </p:cNvSpPr>
          <p:nvPr>
            <p:ph type="ftr" sz="quarter" idx="11"/>
          </p:nvPr>
        </p:nvSpPr>
        <p:spPr>
          <a:xfrm>
            <a:off x="4038600" y="6356350"/>
            <a:ext cx="4114800" cy="365125"/>
          </a:xfrm>
          <a:prstGeom prst="rect">
            <a:avLst/>
          </a:prstGeom>
        </p:spPr>
        <p:txBody>
          <a:bodyPr/>
          <a:lstStyle/>
          <a:p>
            <a:endParaRPr lang="fr-BE"/>
          </a:p>
        </p:txBody>
      </p:sp>
      <p:sp>
        <p:nvSpPr>
          <p:cNvPr id="5" name="Espace réservé du numéro de diapositive 4"/>
          <p:cNvSpPr>
            <a:spLocks noGrp="1"/>
          </p:cNvSpPr>
          <p:nvPr>
            <p:ph type="sldNum" sz="quarter" idx="12"/>
          </p:nvPr>
        </p:nvSpPr>
        <p:spPr/>
        <p:txBody>
          <a:bodyPr/>
          <a:lstStyle/>
          <a:p>
            <a:fld id="{3C193C10-5F11-4DC5-AACA-51FB1CABC5E0}" type="slidenum">
              <a:rPr lang="fr-BE" smtClean="0"/>
              <a:t>‹nr.›</a:t>
            </a:fld>
            <a:endParaRPr lang="fr-BE"/>
          </a:p>
        </p:txBody>
      </p:sp>
    </p:spTree>
    <p:extLst>
      <p:ext uri="{BB962C8B-B14F-4D97-AF65-F5344CB8AC3E}">
        <p14:creationId xmlns:p14="http://schemas.microsoft.com/office/powerpoint/2010/main" val="56458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838200" y="6356350"/>
            <a:ext cx="2743200" cy="365125"/>
          </a:xfrm>
          <a:prstGeom prst="rect">
            <a:avLst/>
          </a:prstGeom>
        </p:spPr>
        <p:txBody>
          <a:bodyPr/>
          <a:lstStyle/>
          <a:p>
            <a:fld id="{183DCF33-63B4-49AF-A631-00219EFA7054}" type="datetime1">
              <a:rPr lang="fr-BE" smtClean="0"/>
              <a:t>9/05/2017</a:t>
            </a:fld>
            <a:endParaRPr lang="fr-BE"/>
          </a:p>
        </p:txBody>
      </p:sp>
      <p:sp>
        <p:nvSpPr>
          <p:cNvPr id="3" name="Espace réservé du pied de page 2"/>
          <p:cNvSpPr>
            <a:spLocks noGrp="1"/>
          </p:cNvSpPr>
          <p:nvPr>
            <p:ph type="ftr" sz="quarter" idx="11"/>
          </p:nvPr>
        </p:nvSpPr>
        <p:spPr>
          <a:xfrm>
            <a:off x="4038600" y="6356350"/>
            <a:ext cx="4114800" cy="365125"/>
          </a:xfrm>
          <a:prstGeom prst="rect">
            <a:avLst/>
          </a:prstGeom>
        </p:spPr>
        <p:txBody>
          <a:bodyPr/>
          <a:lstStyle/>
          <a:p>
            <a:endParaRPr lang="fr-BE"/>
          </a:p>
        </p:txBody>
      </p:sp>
      <p:sp>
        <p:nvSpPr>
          <p:cNvPr id="4" name="Espace réservé du numéro de diapositive 3"/>
          <p:cNvSpPr>
            <a:spLocks noGrp="1"/>
          </p:cNvSpPr>
          <p:nvPr>
            <p:ph type="sldNum" sz="quarter" idx="12"/>
          </p:nvPr>
        </p:nvSpPr>
        <p:spPr/>
        <p:txBody>
          <a:bodyPr/>
          <a:lstStyle/>
          <a:p>
            <a:fld id="{3C193C10-5F11-4DC5-AACA-51FB1CABC5E0}" type="slidenum">
              <a:rPr lang="fr-BE" smtClean="0"/>
              <a:t>‹nr.›</a:t>
            </a:fld>
            <a:endParaRPr lang="fr-BE"/>
          </a:p>
        </p:txBody>
      </p:sp>
    </p:spTree>
    <p:extLst>
      <p:ext uri="{BB962C8B-B14F-4D97-AF65-F5344CB8AC3E}">
        <p14:creationId xmlns:p14="http://schemas.microsoft.com/office/powerpoint/2010/main" val="2770431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fr-BE"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4B18CFCF-F60D-4ACA-BEA5-2A6AF286B029}" type="datetime1">
              <a:rPr lang="fr-BE" smtClean="0"/>
              <a:t>9/05/2017</a:t>
            </a:fld>
            <a:endParaRPr lang="fr-BE"/>
          </a:p>
        </p:txBody>
      </p:sp>
      <p:sp>
        <p:nvSpPr>
          <p:cNvPr id="6" name="Espace réservé du pied de page 5"/>
          <p:cNvSpPr>
            <a:spLocks noGrp="1"/>
          </p:cNvSpPr>
          <p:nvPr>
            <p:ph type="ftr" sz="quarter" idx="11"/>
          </p:nvPr>
        </p:nvSpPr>
        <p:spPr>
          <a:xfrm>
            <a:off x="4038600" y="6356350"/>
            <a:ext cx="41148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3C193C10-5F11-4DC5-AACA-51FB1CABC5E0}" type="slidenum">
              <a:rPr lang="fr-BE" smtClean="0"/>
              <a:t>‹nr.›</a:t>
            </a:fld>
            <a:endParaRPr lang="fr-BE"/>
          </a:p>
        </p:txBody>
      </p:sp>
    </p:spTree>
    <p:extLst>
      <p:ext uri="{BB962C8B-B14F-4D97-AF65-F5344CB8AC3E}">
        <p14:creationId xmlns:p14="http://schemas.microsoft.com/office/powerpoint/2010/main" val="147018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3BAB2B66-2459-4556-9E17-C720BF32859B}" type="datetime1">
              <a:rPr lang="fr-BE" smtClean="0"/>
              <a:t>9/05/2017</a:t>
            </a:fld>
            <a:endParaRPr lang="fr-BE"/>
          </a:p>
        </p:txBody>
      </p:sp>
      <p:sp>
        <p:nvSpPr>
          <p:cNvPr id="6" name="Espace réservé du pied de page 5"/>
          <p:cNvSpPr>
            <a:spLocks noGrp="1"/>
          </p:cNvSpPr>
          <p:nvPr>
            <p:ph type="ftr" sz="quarter" idx="11"/>
          </p:nvPr>
        </p:nvSpPr>
        <p:spPr>
          <a:xfrm>
            <a:off x="4038600" y="6356350"/>
            <a:ext cx="4114800" cy="365125"/>
          </a:xfrm>
          <a:prstGeom prst="rect">
            <a:avLst/>
          </a:prstGeom>
        </p:spPr>
        <p:txBody>
          <a:bodyPr/>
          <a:lstStyle/>
          <a:p>
            <a:endParaRPr lang="fr-BE"/>
          </a:p>
        </p:txBody>
      </p:sp>
      <p:sp>
        <p:nvSpPr>
          <p:cNvPr id="7" name="Espace réservé du numéro de diapositive 6"/>
          <p:cNvSpPr>
            <a:spLocks noGrp="1"/>
          </p:cNvSpPr>
          <p:nvPr>
            <p:ph type="sldNum" sz="quarter" idx="12"/>
          </p:nvPr>
        </p:nvSpPr>
        <p:spPr/>
        <p:txBody>
          <a:bodyPr/>
          <a:lstStyle/>
          <a:p>
            <a:fld id="{3C193C10-5F11-4DC5-AACA-51FB1CABC5E0}" type="slidenum">
              <a:rPr lang="fr-BE" smtClean="0"/>
              <a:t>‹nr.›</a:t>
            </a:fld>
            <a:endParaRPr lang="fr-BE"/>
          </a:p>
        </p:txBody>
      </p:sp>
    </p:spTree>
    <p:extLst>
      <p:ext uri="{BB962C8B-B14F-4D97-AF65-F5344CB8AC3E}">
        <p14:creationId xmlns:p14="http://schemas.microsoft.com/office/powerpoint/2010/main" val="2609646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429759" y="365126"/>
            <a:ext cx="7336086" cy="1113314"/>
          </a:xfrm>
          <a:prstGeom prst="rect">
            <a:avLst/>
          </a:prstGeom>
        </p:spPr>
        <p:txBody>
          <a:bodyPr vert="horz" lIns="91440" tIns="45720" rIns="91440" bIns="45720" rtlCol="0" anchor="ctr">
            <a:normAutofit/>
          </a:bodyPr>
          <a:lstStyle/>
          <a:p>
            <a:r>
              <a:rPr lang="fr-FR" dirty="0"/>
              <a:t>Modifiez le style du titre</a:t>
            </a:r>
            <a:endParaRPr lang="fr-BE"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93C10-5F11-4DC5-AACA-51FB1CABC5E0}" type="slidenum">
              <a:rPr lang="fr-BE" smtClean="0"/>
              <a:t>‹nr.›</a:t>
            </a:fld>
            <a:endParaRPr lang="fr-BE"/>
          </a:p>
        </p:txBody>
      </p:sp>
      <p:pic>
        <p:nvPicPr>
          <p:cNvPr id="7" name="Image 6"/>
          <p:cNvPicPr>
            <a:picLocks noChangeAspect="1"/>
          </p:cNvPicPr>
          <p:nvPr userDrawn="1"/>
        </p:nvPicPr>
        <p:blipFill>
          <a:blip r:embed="rId13"/>
          <a:stretch>
            <a:fillRect/>
          </a:stretch>
        </p:blipFill>
        <p:spPr>
          <a:xfrm>
            <a:off x="9765844" y="0"/>
            <a:ext cx="2426156" cy="1478439"/>
          </a:xfrm>
          <a:prstGeom prst="rect">
            <a:avLst/>
          </a:prstGeom>
        </p:spPr>
      </p:pic>
      <p:pic>
        <p:nvPicPr>
          <p:cNvPr id="8" name="Image 7"/>
          <p:cNvPicPr>
            <a:picLocks noChangeAspect="1"/>
          </p:cNvPicPr>
          <p:nvPr userDrawn="1"/>
        </p:nvPicPr>
        <p:blipFill>
          <a:blip r:embed="rId14"/>
          <a:stretch>
            <a:fillRect/>
          </a:stretch>
        </p:blipFill>
        <p:spPr>
          <a:xfrm>
            <a:off x="0" y="0"/>
            <a:ext cx="2429759" cy="1478439"/>
          </a:xfrm>
          <a:prstGeom prst="rect">
            <a:avLst/>
          </a:prstGeom>
        </p:spPr>
      </p:pic>
    </p:spTree>
    <p:extLst>
      <p:ext uri="{BB962C8B-B14F-4D97-AF65-F5344CB8AC3E}">
        <p14:creationId xmlns:p14="http://schemas.microsoft.com/office/powerpoint/2010/main" val="2772846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rgbClr val="FFFF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FFF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FFF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FFF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4774747" y="893309"/>
            <a:ext cx="2381250" cy="2981325"/>
          </a:xfrm>
          <a:prstGeom prst="rect">
            <a:avLst/>
          </a:prstGeom>
        </p:spPr>
      </p:pic>
      <p:sp>
        <p:nvSpPr>
          <p:cNvPr id="4" name="Titre 3"/>
          <p:cNvSpPr>
            <a:spLocks noGrp="1"/>
          </p:cNvSpPr>
          <p:nvPr>
            <p:ph type="ctrTitle"/>
          </p:nvPr>
        </p:nvSpPr>
        <p:spPr>
          <a:xfrm>
            <a:off x="1524000" y="1381759"/>
            <a:ext cx="9144000" cy="3342641"/>
          </a:xfrm>
        </p:spPr>
        <p:txBody>
          <a:bodyPr/>
          <a:lstStyle/>
          <a:p>
            <a:r>
              <a:rPr lang="fr-BE" dirty="0"/>
              <a:t>Joint </a:t>
            </a:r>
            <a:r>
              <a:rPr lang="fr-BE" dirty="0" err="1"/>
              <a:t>Seminar</a:t>
            </a:r>
            <a:endParaRPr lang="fr-BE" dirty="0"/>
          </a:p>
        </p:txBody>
      </p:sp>
      <p:sp>
        <p:nvSpPr>
          <p:cNvPr id="5" name="Sous-titre 4"/>
          <p:cNvSpPr>
            <a:spLocks noGrp="1"/>
          </p:cNvSpPr>
          <p:nvPr>
            <p:ph type="subTitle" idx="1"/>
          </p:nvPr>
        </p:nvSpPr>
        <p:spPr>
          <a:xfrm>
            <a:off x="1524000" y="4791075"/>
            <a:ext cx="9144000" cy="1523999"/>
          </a:xfrm>
        </p:spPr>
        <p:txBody>
          <a:bodyPr/>
          <a:lstStyle/>
          <a:p>
            <a:r>
              <a:rPr lang="fr-BE" dirty="0"/>
              <a:t>Brussels 2017</a:t>
            </a:r>
          </a:p>
        </p:txBody>
      </p:sp>
      <p:sp>
        <p:nvSpPr>
          <p:cNvPr id="6" name="Espace réservé du numéro de diapositive 5"/>
          <p:cNvSpPr>
            <a:spLocks noGrp="1"/>
          </p:cNvSpPr>
          <p:nvPr>
            <p:ph type="sldNum" sz="quarter" idx="12"/>
          </p:nvPr>
        </p:nvSpPr>
        <p:spPr/>
        <p:txBody>
          <a:bodyPr/>
          <a:lstStyle/>
          <a:p>
            <a:fld id="{3C193C10-5F11-4DC5-AACA-51FB1CABC5E0}" type="slidenum">
              <a:rPr lang="fr-BE" smtClean="0"/>
              <a:t>1</a:t>
            </a:fld>
            <a:endParaRPr lang="fr-BE"/>
          </a:p>
        </p:txBody>
      </p:sp>
    </p:spTree>
    <p:extLst>
      <p:ext uri="{BB962C8B-B14F-4D97-AF65-F5344CB8AC3E}">
        <p14:creationId xmlns:p14="http://schemas.microsoft.com/office/powerpoint/2010/main" val="406442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p:cTn id="19"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Roles</a:t>
            </a:r>
            <a:r>
              <a:rPr lang="nl-BE" dirty="0" smtClean="0"/>
              <a:t> </a:t>
            </a:r>
            <a:r>
              <a:rPr lang="nl-BE" dirty="0" err="1" smtClean="0"/>
              <a:t>and</a:t>
            </a:r>
            <a:r>
              <a:rPr lang="nl-BE" dirty="0" smtClean="0"/>
              <a:t> </a:t>
            </a:r>
            <a:r>
              <a:rPr lang="nl-BE" dirty="0" err="1" smtClean="0"/>
              <a:t>responsibilities</a:t>
            </a:r>
            <a:r>
              <a:rPr lang="nl-BE" dirty="0" smtClean="0"/>
              <a:t> of AC</a:t>
            </a:r>
            <a:endParaRPr lang="nl-BE"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BE" dirty="0"/>
              <a:t>The </a:t>
            </a:r>
            <a:r>
              <a:rPr lang="nl-BE" dirty="0" err="1"/>
              <a:t>roles</a:t>
            </a:r>
            <a:r>
              <a:rPr lang="nl-BE" dirty="0"/>
              <a:t> </a:t>
            </a:r>
            <a:r>
              <a:rPr lang="nl-BE" dirty="0" err="1"/>
              <a:t>and</a:t>
            </a:r>
            <a:r>
              <a:rPr lang="nl-BE" dirty="0"/>
              <a:t> </a:t>
            </a:r>
            <a:r>
              <a:rPr lang="nl-BE" dirty="0" err="1"/>
              <a:t>responsibilities</a:t>
            </a:r>
            <a:r>
              <a:rPr lang="nl-BE" dirty="0"/>
              <a:t> of </a:t>
            </a:r>
            <a:r>
              <a:rPr lang="nl-BE" dirty="0" err="1"/>
              <a:t>typical</a:t>
            </a:r>
            <a:r>
              <a:rPr lang="nl-BE" dirty="0"/>
              <a:t> audit </a:t>
            </a:r>
            <a:r>
              <a:rPr lang="nl-BE" dirty="0" err="1"/>
              <a:t>committees</a:t>
            </a:r>
            <a:r>
              <a:rPr lang="nl-BE" dirty="0"/>
              <a:t> </a:t>
            </a:r>
            <a:r>
              <a:rPr lang="nl-BE" dirty="0" err="1"/>
              <a:t>include</a:t>
            </a:r>
            <a:r>
              <a:rPr lang="nl-BE" dirty="0"/>
              <a:t> </a:t>
            </a:r>
            <a:r>
              <a:rPr lang="nl-BE" dirty="0" err="1"/>
              <a:t>overseeing</a:t>
            </a:r>
            <a:r>
              <a:rPr lang="nl-BE" dirty="0"/>
              <a:t> or </a:t>
            </a:r>
            <a:r>
              <a:rPr lang="nl-BE" dirty="0" err="1"/>
              <a:t>reviewing</a:t>
            </a:r>
            <a:r>
              <a:rPr lang="nl-BE" dirty="0"/>
              <a:t>:</a:t>
            </a:r>
          </a:p>
          <a:p>
            <a:pPr marL="0" indent="0">
              <a:buNone/>
            </a:pPr>
            <a:r>
              <a:rPr lang="nl-BE" dirty="0"/>
              <a:t>-	accounting </a:t>
            </a:r>
            <a:r>
              <a:rPr lang="nl-BE" dirty="0" err="1"/>
              <a:t>and</a:t>
            </a:r>
            <a:r>
              <a:rPr lang="nl-BE" dirty="0"/>
              <a:t> financial </a:t>
            </a:r>
            <a:r>
              <a:rPr lang="nl-BE" dirty="0" err="1" smtClean="0"/>
              <a:t>reporting</a:t>
            </a:r>
            <a:r>
              <a:rPr lang="nl-BE" dirty="0" smtClean="0"/>
              <a:t>;</a:t>
            </a:r>
            <a:endParaRPr lang="nl-BE" dirty="0"/>
          </a:p>
          <a:p>
            <a:pPr marL="0" indent="0">
              <a:buNone/>
            </a:pPr>
            <a:r>
              <a:rPr lang="nl-BE" dirty="0"/>
              <a:t>-	</a:t>
            </a:r>
            <a:r>
              <a:rPr lang="nl-BE" dirty="0" err="1"/>
              <a:t>internal</a:t>
            </a:r>
            <a:r>
              <a:rPr lang="nl-BE" dirty="0"/>
              <a:t> control </a:t>
            </a:r>
            <a:r>
              <a:rPr lang="nl-BE" dirty="0" smtClean="0"/>
              <a:t>systems;</a:t>
            </a:r>
            <a:endParaRPr lang="nl-BE" dirty="0"/>
          </a:p>
          <a:p>
            <a:pPr marL="0" indent="0">
              <a:buNone/>
            </a:pPr>
            <a:r>
              <a:rPr lang="nl-BE" dirty="0"/>
              <a:t>-	risk </a:t>
            </a:r>
            <a:r>
              <a:rPr lang="nl-BE" dirty="0" smtClean="0"/>
              <a:t>management;</a:t>
            </a:r>
            <a:endParaRPr lang="nl-BE" dirty="0"/>
          </a:p>
          <a:p>
            <a:pPr marL="0" indent="0">
              <a:buNone/>
            </a:pPr>
            <a:r>
              <a:rPr lang="nl-BE" dirty="0"/>
              <a:t>-	</a:t>
            </a:r>
            <a:r>
              <a:rPr lang="nl-BE" dirty="0" err="1"/>
              <a:t>internal</a:t>
            </a:r>
            <a:r>
              <a:rPr lang="nl-BE" dirty="0"/>
              <a:t> </a:t>
            </a:r>
            <a:r>
              <a:rPr lang="nl-BE" dirty="0" err="1"/>
              <a:t>auditing</a:t>
            </a:r>
            <a:r>
              <a:rPr lang="nl-BE" dirty="0"/>
              <a:t> </a:t>
            </a:r>
            <a:r>
              <a:rPr lang="nl-BE" dirty="0" err="1" smtClean="0"/>
              <a:t>process</a:t>
            </a:r>
            <a:r>
              <a:rPr lang="nl-BE" dirty="0" smtClean="0"/>
              <a:t>;</a:t>
            </a:r>
            <a:endParaRPr lang="nl-BE" dirty="0"/>
          </a:p>
          <a:p>
            <a:pPr marL="0" indent="0">
              <a:buNone/>
            </a:pPr>
            <a:r>
              <a:rPr lang="nl-BE" dirty="0"/>
              <a:t>-	</a:t>
            </a:r>
            <a:r>
              <a:rPr lang="nl-BE" dirty="0" err="1"/>
              <a:t>external</a:t>
            </a:r>
            <a:r>
              <a:rPr lang="nl-BE" dirty="0"/>
              <a:t> </a:t>
            </a:r>
            <a:r>
              <a:rPr lang="nl-BE" dirty="0" err="1"/>
              <a:t>auditing</a:t>
            </a:r>
            <a:r>
              <a:rPr lang="nl-BE" dirty="0"/>
              <a:t> </a:t>
            </a:r>
            <a:r>
              <a:rPr lang="nl-BE" dirty="0" err="1" smtClean="0"/>
              <a:t>process</a:t>
            </a:r>
            <a:r>
              <a:rPr lang="nl-BE" dirty="0" smtClean="0"/>
              <a:t>.</a:t>
            </a:r>
            <a:endParaRPr lang="nl-BE" dirty="0"/>
          </a:p>
          <a:p>
            <a:pPr marL="0" indent="0">
              <a:buNone/>
            </a:pPr>
            <a:r>
              <a:rPr lang="nl-BE" dirty="0" smtClean="0"/>
              <a:t>In </a:t>
            </a:r>
            <a:r>
              <a:rPr lang="nl-BE" dirty="0" err="1"/>
              <a:t>some</a:t>
            </a:r>
            <a:r>
              <a:rPr lang="nl-BE" dirty="0"/>
              <a:t> </a:t>
            </a:r>
            <a:r>
              <a:rPr lang="nl-BE" dirty="0" err="1"/>
              <a:t>countries</a:t>
            </a:r>
            <a:r>
              <a:rPr lang="nl-BE" dirty="0"/>
              <a:t> audit </a:t>
            </a:r>
            <a:r>
              <a:rPr lang="nl-BE" dirty="0" err="1"/>
              <a:t>committees</a:t>
            </a:r>
            <a:r>
              <a:rPr lang="nl-BE" dirty="0"/>
              <a:t> </a:t>
            </a:r>
            <a:r>
              <a:rPr lang="nl-BE" dirty="0" err="1"/>
              <a:t>oversee</a:t>
            </a:r>
            <a:r>
              <a:rPr lang="nl-BE" dirty="0"/>
              <a:t> </a:t>
            </a:r>
            <a:r>
              <a:rPr lang="nl-BE" dirty="0" err="1"/>
              <a:t>additional</a:t>
            </a:r>
            <a:r>
              <a:rPr lang="nl-BE" dirty="0"/>
              <a:t> topics, e.g. budget </a:t>
            </a:r>
            <a:r>
              <a:rPr lang="nl-BE" dirty="0" err="1" smtClean="0"/>
              <a:t>preparation</a:t>
            </a:r>
            <a:r>
              <a:rPr lang="nl-BE" dirty="0" smtClean="0"/>
              <a:t>, compliance, </a:t>
            </a:r>
            <a:r>
              <a:rPr lang="nl-BE" dirty="0" err="1"/>
              <a:t>operational</a:t>
            </a:r>
            <a:r>
              <a:rPr lang="nl-BE" dirty="0"/>
              <a:t> </a:t>
            </a:r>
            <a:r>
              <a:rPr lang="nl-BE" dirty="0" smtClean="0"/>
              <a:t>management, </a:t>
            </a:r>
            <a:r>
              <a:rPr lang="nl-BE" dirty="0" err="1" smtClean="0"/>
              <a:t>ethics</a:t>
            </a:r>
            <a:r>
              <a:rPr lang="nl-BE" dirty="0" smtClean="0"/>
              <a:t>, </a:t>
            </a:r>
            <a:r>
              <a:rPr lang="nl-BE" dirty="0" err="1" smtClean="0"/>
              <a:t>whistle-blowing</a:t>
            </a:r>
            <a:r>
              <a:rPr lang="nl-BE" dirty="0" smtClean="0"/>
              <a:t>, </a:t>
            </a:r>
            <a:r>
              <a:rPr lang="nl-BE" dirty="0" err="1"/>
              <a:t>selection</a:t>
            </a:r>
            <a:r>
              <a:rPr lang="nl-BE" dirty="0"/>
              <a:t> of </a:t>
            </a:r>
            <a:r>
              <a:rPr lang="nl-BE" dirty="0" smtClean="0"/>
              <a:t>auditors.</a:t>
            </a:r>
            <a:endParaRPr lang="nl-BE" dirty="0"/>
          </a:p>
          <a:p>
            <a:endParaRPr lang="nl-BE" dirty="0"/>
          </a:p>
        </p:txBody>
      </p:sp>
      <p:sp>
        <p:nvSpPr>
          <p:cNvPr id="4" name="Tijdelijke aanduiding voor dianummer 3"/>
          <p:cNvSpPr>
            <a:spLocks noGrp="1"/>
          </p:cNvSpPr>
          <p:nvPr>
            <p:ph type="sldNum" sz="quarter" idx="12"/>
          </p:nvPr>
        </p:nvSpPr>
        <p:spPr/>
        <p:txBody>
          <a:bodyPr/>
          <a:lstStyle/>
          <a:p>
            <a:fld id="{3C193C10-5F11-4DC5-AACA-51FB1CABC5E0}" type="slidenum">
              <a:rPr lang="fr-BE" smtClean="0"/>
              <a:t>10</a:t>
            </a:fld>
            <a:endParaRPr lang="fr-BE"/>
          </a:p>
        </p:txBody>
      </p:sp>
    </p:spTree>
    <p:extLst>
      <p:ext uri="{BB962C8B-B14F-4D97-AF65-F5344CB8AC3E}">
        <p14:creationId xmlns:p14="http://schemas.microsoft.com/office/powerpoint/2010/main" val="3995179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Reporting of audit </a:t>
            </a:r>
            <a:r>
              <a:rPr lang="nl-BE" dirty="0" err="1" smtClean="0"/>
              <a:t>committees</a:t>
            </a:r>
            <a:endParaRPr lang="nl-BE"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en-US" dirty="0"/>
              <a:t>The </a:t>
            </a:r>
            <a:r>
              <a:rPr lang="en-US" dirty="0" smtClean="0"/>
              <a:t>audit </a:t>
            </a:r>
            <a:r>
              <a:rPr lang="en-US" dirty="0"/>
              <a:t>committees report to:</a:t>
            </a:r>
          </a:p>
          <a:p>
            <a:pPr marL="0" indent="0">
              <a:buNone/>
            </a:pPr>
            <a:r>
              <a:rPr lang="en-US" dirty="0"/>
              <a:t>-	Parliament (Denmark);</a:t>
            </a:r>
          </a:p>
          <a:p>
            <a:pPr marL="0" indent="0">
              <a:buNone/>
            </a:pPr>
            <a:r>
              <a:rPr lang="en-US" dirty="0"/>
              <a:t>-	Ministers: competent Ministers or Council of </a:t>
            </a:r>
            <a:r>
              <a:rPr lang="en-US" dirty="0" smtClean="0"/>
              <a:t>Ministers (Belgium federal AC), </a:t>
            </a:r>
            <a:r>
              <a:rPr lang="en-US" dirty="0"/>
              <a:t>Prime Minister, competent Ministers and Minister of Finance, Ministry of Finance; Minister of Finance in case of senior manager neglecting recommendations;</a:t>
            </a:r>
          </a:p>
          <a:p>
            <a:pPr marL="0" indent="0">
              <a:buNone/>
            </a:pPr>
            <a:r>
              <a:rPr lang="en-US" dirty="0"/>
              <a:t>-	Board: supervisory board, body or person that elected AC, governing body, permanent secretary or board of directors, board of directors, supervisory board;</a:t>
            </a:r>
          </a:p>
          <a:p>
            <a:pPr marL="0" indent="0">
              <a:buNone/>
            </a:pPr>
            <a:r>
              <a:rPr lang="en-US" dirty="0"/>
              <a:t>-	Manager: senior manager, accounting officer of ministry or CEO, secretary general of ministry, head of entity;</a:t>
            </a:r>
          </a:p>
          <a:p>
            <a:pPr marL="0" indent="0">
              <a:buNone/>
            </a:pPr>
            <a:r>
              <a:rPr lang="en-US" dirty="0"/>
              <a:t>-	</a:t>
            </a:r>
            <a:r>
              <a:rPr lang="en-US" dirty="0" smtClean="0"/>
              <a:t>All stakeholders.</a:t>
            </a:r>
            <a:endParaRPr lang="en-US" dirty="0"/>
          </a:p>
          <a:p>
            <a:endParaRPr lang="nl-BE" dirty="0"/>
          </a:p>
        </p:txBody>
      </p:sp>
      <p:sp>
        <p:nvSpPr>
          <p:cNvPr id="4" name="Tijdelijke aanduiding voor dianummer 3"/>
          <p:cNvSpPr>
            <a:spLocks noGrp="1"/>
          </p:cNvSpPr>
          <p:nvPr>
            <p:ph type="sldNum" sz="quarter" idx="12"/>
          </p:nvPr>
        </p:nvSpPr>
        <p:spPr/>
        <p:txBody>
          <a:bodyPr/>
          <a:lstStyle/>
          <a:p>
            <a:fld id="{3C193C10-5F11-4DC5-AACA-51FB1CABC5E0}" type="slidenum">
              <a:rPr lang="fr-BE" smtClean="0"/>
              <a:t>11</a:t>
            </a:fld>
            <a:endParaRPr lang="fr-BE"/>
          </a:p>
        </p:txBody>
      </p:sp>
    </p:spTree>
    <p:extLst>
      <p:ext uri="{BB962C8B-B14F-4D97-AF65-F5344CB8AC3E}">
        <p14:creationId xmlns:p14="http://schemas.microsoft.com/office/powerpoint/2010/main" val="3077939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smtClean="0"/>
              <a:t>AC </a:t>
            </a:r>
            <a:r>
              <a:rPr lang="nl-BE" dirty="0" err="1" smtClean="0"/>
              <a:t>relationships</a:t>
            </a:r>
            <a:r>
              <a:rPr lang="nl-BE" dirty="0" smtClean="0"/>
              <a:t> </a:t>
            </a:r>
            <a:r>
              <a:rPr lang="nl-BE" dirty="0" err="1" smtClean="0"/>
              <a:t>with</a:t>
            </a:r>
            <a:r>
              <a:rPr lang="nl-BE" dirty="0" smtClean="0"/>
              <a:t> </a:t>
            </a:r>
            <a:r>
              <a:rPr lang="nl-BE" dirty="0" err="1" smtClean="0"/>
              <a:t>internal</a:t>
            </a:r>
            <a:r>
              <a:rPr lang="nl-BE" dirty="0" smtClean="0"/>
              <a:t> audit</a:t>
            </a:r>
            <a:endParaRPr lang="nl-BE" dirty="0"/>
          </a:p>
        </p:txBody>
      </p:sp>
      <p:sp>
        <p:nvSpPr>
          <p:cNvPr id="3" name="Tijdelijke aanduiding voor inhoud 2"/>
          <p:cNvSpPr>
            <a:spLocks noGrp="1"/>
          </p:cNvSpPr>
          <p:nvPr>
            <p:ph idx="1"/>
          </p:nvPr>
        </p:nvSpPr>
        <p:spPr/>
        <p:txBody>
          <a:bodyPr/>
          <a:lstStyle/>
          <a:p>
            <a:pPr marL="0" indent="0">
              <a:buNone/>
            </a:pPr>
            <a:r>
              <a:rPr lang="en-US" dirty="0"/>
              <a:t>T</a:t>
            </a:r>
            <a:r>
              <a:rPr lang="en-US" dirty="0" smtClean="0"/>
              <a:t>he </a:t>
            </a:r>
            <a:r>
              <a:rPr lang="en-US" dirty="0"/>
              <a:t>situation is </a:t>
            </a:r>
            <a:r>
              <a:rPr lang="en-US" dirty="0" smtClean="0"/>
              <a:t>similar </a:t>
            </a:r>
            <a:r>
              <a:rPr lang="en-US" dirty="0"/>
              <a:t>in most jurisdictions. Basically they have </a:t>
            </a:r>
            <a:r>
              <a:rPr lang="en-US" dirty="0" smtClean="0"/>
              <a:t>to: </a:t>
            </a:r>
          </a:p>
          <a:p>
            <a:pPr marL="0" indent="0">
              <a:buNone/>
            </a:pPr>
            <a:r>
              <a:rPr lang="en-US" sz="2600" dirty="0"/>
              <a:t>- </a:t>
            </a:r>
            <a:r>
              <a:rPr lang="en-US" sz="2600" dirty="0" smtClean="0"/>
              <a:t>	safeguard </a:t>
            </a:r>
            <a:r>
              <a:rPr lang="en-US" sz="2600" dirty="0"/>
              <a:t>the (independent) status of internal audit </a:t>
            </a:r>
            <a:r>
              <a:rPr lang="en-US" sz="2600" dirty="0" smtClean="0"/>
              <a:t>entities;</a:t>
            </a:r>
          </a:p>
          <a:p>
            <a:pPr marL="0" indent="0">
              <a:buNone/>
            </a:pPr>
            <a:r>
              <a:rPr lang="en-US" sz="2600" dirty="0" smtClean="0"/>
              <a:t>- 	oversee </a:t>
            </a:r>
            <a:r>
              <a:rPr lang="en-US" sz="2600" dirty="0"/>
              <a:t>the planning, progress and results of internal audit activities</a:t>
            </a:r>
            <a:r>
              <a:rPr lang="en-US" sz="2600" dirty="0" smtClean="0"/>
              <a:t>.</a:t>
            </a:r>
          </a:p>
          <a:p>
            <a:pPr marL="0" indent="0">
              <a:buNone/>
            </a:pPr>
            <a:r>
              <a:rPr lang="en-US" sz="2600" dirty="0" smtClean="0"/>
              <a:t>In </a:t>
            </a:r>
            <a:r>
              <a:rPr lang="en-US" sz="2600" dirty="0"/>
              <a:t>most jurisdictions the audit committee is consulted on the internal audit work </a:t>
            </a:r>
            <a:r>
              <a:rPr lang="en-US" sz="2600" dirty="0" smtClean="0"/>
              <a:t>program.</a:t>
            </a:r>
          </a:p>
          <a:p>
            <a:pPr marL="0" indent="0">
              <a:buNone/>
            </a:pPr>
            <a:r>
              <a:rPr lang="en-US" sz="2600" dirty="0" smtClean="0"/>
              <a:t>In </a:t>
            </a:r>
            <a:r>
              <a:rPr lang="en-US" sz="2600" dirty="0"/>
              <a:t>some countries the (initial) annual internal audit plan must be approved by the audit </a:t>
            </a:r>
            <a:r>
              <a:rPr lang="en-US" sz="2600" dirty="0" smtClean="0"/>
              <a:t>committee (Belgium), </a:t>
            </a:r>
            <a:r>
              <a:rPr lang="en-US" sz="2600" dirty="0"/>
              <a:t>or the audit committee sets priorities for strategic and annual internal audit </a:t>
            </a:r>
            <a:r>
              <a:rPr lang="en-US" sz="2600" dirty="0" smtClean="0"/>
              <a:t>plans.</a:t>
            </a:r>
            <a:endParaRPr lang="nl-BE" sz="2600" dirty="0"/>
          </a:p>
        </p:txBody>
      </p:sp>
      <p:sp>
        <p:nvSpPr>
          <p:cNvPr id="4" name="Tijdelijke aanduiding voor dianummer 3"/>
          <p:cNvSpPr>
            <a:spLocks noGrp="1"/>
          </p:cNvSpPr>
          <p:nvPr>
            <p:ph type="sldNum" sz="quarter" idx="12"/>
          </p:nvPr>
        </p:nvSpPr>
        <p:spPr/>
        <p:txBody>
          <a:bodyPr/>
          <a:lstStyle/>
          <a:p>
            <a:fld id="{3C193C10-5F11-4DC5-AACA-51FB1CABC5E0}" type="slidenum">
              <a:rPr lang="fr-BE" smtClean="0"/>
              <a:t>12</a:t>
            </a:fld>
            <a:endParaRPr lang="fr-BE"/>
          </a:p>
        </p:txBody>
      </p:sp>
    </p:spTree>
    <p:extLst>
      <p:ext uri="{BB962C8B-B14F-4D97-AF65-F5344CB8AC3E}">
        <p14:creationId xmlns:p14="http://schemas.microsoft.com/office/powerpoint/2010/main" val="44231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AC </a:t>
            </a:r>
            <a:r>
              <a:rPr lang="nl-BE" dirty="0" err="1" smtClean="0"/>
              <a:t>relationships</a:t>
            </a:r>
            <a:r>
              <a:rPr lang="nl-BE" dirty="0" smtClean="0"/>
              <a:t> </a:t>
            </a:r>
            <a:r>
              <a:rPr lang="nl-BE" dirty="0" err="1" smtClean="0"/>
              <a:t>with</a:t>
            </a:r>
            <a:r>
              <a:rPr lang="nl-BE" dirty="0" smtClean="0"/>
              <a:t> the SAI</a:t>
            </a:r>
            <a:endParaRPr lang="nl-BE"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en-US" dirty="0"/>
              <a:t>If there is a relationship between audit committees and SAIs, it ranges from SAIs auditing audit </a:t>
            </a:r>
            <a:r>
              <a:rPr lang="en-US" dirty="0" smtClean="0"/>
              <a:t>committees </a:t>
            </a:r>
            <a:r>
              <a:rPr lang="en-US" dirty="0"/>
              <a:t>to an audit committee commissioning and reviewing the SAI:</a:t>
            </a:r>
          </a:p>
          <a:p>
            <a:pPr marL="0" indent="0">
              <a:buNone/>
            </a:pPr>
            <a:r>
              <a:rPr lang="en-US" dirty="0"/>
              <a:t>-	audit committee subject of SAI audits, as part of the audited </a:t>
            </a:r>
            <a:r>
              <a:rPr lang="en-US" dirty="0" smtClean="0"/>
              <a:t>organization (Belgium federal AC);</a:t>
            </a:r>
            <a:endParaRPr lang="en-US" dirty="0"/>
          </a:p>
          <a:p>
            <a:pPr marL="0" indent="0">
              <a:buNone/>
            </a:pPr>
            <a:r>
              <a:rPr lang="en-US" dirty="0"/>
              <a:t>-	informal contacts: during SAI audit </a:t>
            </a:r>
            <a:r>
              <a:rPr lang="en-US" dirty="0" smtClean="0"/>
              <a:t>work, </a:t>
            </a:r>
            <a:r>
              <a:rPr lang="en-US" dirty="0"/>
              <a:t>on implementation of certain </a:t>
            </a:r>
            <a:r>
              <a:rPr lang="en-US" dirty="0" smtClean="0"/>
              <a:t>legislation (Belgium federal AC), </a:t>
            </a:r>
            <a:r>
              <a:rPr lang="en-US" dirty="0"/>
              <a:t>SAI </a:t>
            </a:r>
            <a:r>
              <a:rPr lang="en-US" dirty="0" smtClean="0"/>
              <a:t>participation </a:t>
            </a:r>
            <a:r>
              <a:rPr lang="en-US" dirty="0"/>
              <a:t>as observer or invitee in audit committee </a:t>
            </a:r>
            <a:r>
              <a:rPr lang="en-US" dirty="0" smtClean="0"/>
              <a:t>meetings (Belgium French-speaking AC), </a:t>
            </a:r>
            <a:r>
              <a:rPr lang="en-US" dirty="0"/>
              <a:t>on follow-up of </a:t>
            </a:r>
            <a:r>
              <a:rPr lang="en-US" dirty="0" smtClean="0"/>
              <a:t>recommendations;</a:t>
            </a:r>
            <a:endParaRPr lang="en-US" dirty="0"/>
          </a:p>
          <a:p>
            <a:pPr marL="0" indent="0">
              <a:buNone/>
            </a:pPr>
            <a:r>
              <a:rPr lang="en-US" dirty="0"/>
              <a:t>-	formal cooperation agreement on </a:t>
            </a:r>
            <a:r>
              <a:rPr lang="en-US" dirty="0" smtClean="0"/>
              <a:t>audits (Belgium Flemish AC), </a:t>
            </a:r>
            <a:r>
              <a:rPr lang="en-US" dirty="0"/>
              <a:t>SAI </a:t>
            </a:r>
            <a:r>
              <a:rPr lang="en-US" dirty="0" smtClean="0"/>
              <a:t>membership </a:t>
            </a:r>
            <a:r>
              <a:rPr lang="en-US" dirty="0"/>
              <a:t>of audit </a:t>
            </a:r>
            <a:r>
              <a:rPr lang="en-US" dirty="0" smtClean="0"/>
              <a:t>committee;</a:t>
            </a:r>
            <a:endParaRPr lang="en-US" dirty="0"/>
          </a:p>
          <a:p>
            <a:pPr marL="0" indent="0">
              <a:buNone/>
            </a:pPr>
            <a:r>
              <a:rPr lang="en-US" dirty="0"/>
              <a:t>-	audit committee commissioning SAI audits and reviewing SAI reports (Denmark).</a:t>
            </a:r>
          </a:p>
          <a:p>
            <a:endParaRPr lang="nl-BE" dirty="0"/>
          </a:p>
        </p:txBody>
      </p:sp>
      <p:sp>
        <p:nvSpPr>
          <p:cNvPr id="4" name="Tijdelijke aanduiding voor dianummer 3"/>
          <p:cNvSpPr>
            <a:spLocks noGrp="1"/>
          </p:cNvSpPr>
          <p:nvPr>
            <p:ph type="sldNum" sz="quarter" idx="12"/>
          </p:nvPr>
        </p:nvSpPr>
        <p:spPr/>
        <p:txBody>
          <a:bodyPr/>
          <a:lstStyle/>
          <a:p>
            <a:fld id="{3C193C10-5F11-4DC5-AACA-51FB1CABC5E0}" type="slidenum">
              <a:rPr lang="fr-BE" smtClean="0"/>
              <a:t>13</a:t>
            </a:fld>
            <a:endParaRPr lang="fr-BE"/>
          </a:p>
        </p:txBody>
      </p:sp>
    </p:spTree>
    <p:extLst>
      <p:ext uri="{BB962C8B-B14F-4D97-AF65-F5344CB8AC3E}">
        <p14:creationId xmlns:p14="http://schemas.microsoft.com/office/powerpoint/2010/main" val="1423995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smtClean="0"/>
              <a:t>Assessment of benefits </a:t>
            </a:r>
            <a:r>
              <a:rPr lang="nl-BE" dirty="0" err="1" smtClean="0"/>
              <a:t>and</a:t>
            </a:r>
            <a:r>
              <a:rPr lang="nl-BE" dirty="0" smtClean="0"/>
              <a:t> </a:t>
            </a:r>
            <a:r>
              <a:rPr lang="nl-BE" dirty="0" err="1" smtClean="0"/>
              <a:t>effectiveness</a:t>
            </a:r>
            <a:r>
              <a:rPr lang="nl-BE" dirty="0" smtClean="0"/>
              <a:t> of AC</a:t>
            </a:r>
            <a:endParaRPr lang="nl-BE" dirty="0"/>
          </a:p>
        </p:txBody>
      </p:sp>
      <p:sp>
        <p:nvSpPr>
          <p:cNvPr id="3" name="Tijdelijke aanduiding voor inhoud 2"/>
          <p:cNvSpPr>
            <a:spLocks noGrp="1"/>
          </p:cNvSpPr>
          <p:nvPr>
            <p:ph idx="1"/>
          </p:nvPr>
        </p:nvSpPr>
        <p:spPr/>
        <p:txBody>
          <a:bodyPr/>
          <a:lstStyle/>
          <a:p>
            <a:r>
              <a:rPr lang="en-US" dirty="0"/>
              <a:t>Only in a limited number of responding jurisdictions the benefits and/or </a:t>
            </a:r>
            <a:r>
              <a:rPr lang="en-US" dirty="0" smtClean="0"/>
              <a:t>effectiveness </a:t>
            </a:r>
            <a:r>
              <a:rPr lang="en-US" dirty="0"/>
              <a:t>of audit committees have been assessed by other entities or </a:t>
            </a:r>
            <a:r>
              <a:rPr lang="en-US" dirty="0" smtClean="0"/>
              <a:t>persons.</a:t>
            </a:r>
          </a:p>
          <a:p>
            <a:r>
              <a:rPr lang="en-US" dirty="0" smtClean="0"/>
              <a:t>In </a:t>
            </a:r>
            <a:r>
              <a:rPr lang="en-US" dirty="0"/>
              <a:t>some countries </a:t>
            </a:r>
            <a:r>
              <a:rPr lang="en-US" dirty="0" smtClean="0"/>
              <a:t>with a mature AC setup there is (Belgium Flemish AC), </a:t>
            </a:r>
            <a:r>
              <a:rPr lang="en-US" dirty="0"/>
              <a:t>or may exist in the near future, some kind of audit committee self-assessment. </a:t>
            </a:r>
            <a:endParaRPr lang="nl-BE" dirty="0"/>
          </a:p>
        </p:txBody>
      </p:sp>
      <p:sp>
        <p:nvSpPr>
          <p:cNvPr id="4" name="Tijdelijke aanduiding voor dianummer 3"/>
          <p:cNvSpPr>
            <a:spLocks noGrp="1"/>
          </p:cNvSpPr>
          <p:nvPr>
            <p:ph type="sldNum" sz="quarter" idx="12"/>
          </p:nvPr>
        </p:nvSpPr>
        <p:spPr/>
        <p:txBody>
          <a:bodyPr/>
          <a:lstStyle/>
          <a:p>
            <a:fld id="{3C193C10-5F11-4DC5-AACA-51FB1CABC5E0}" type="slidenum">
              <a:rPr lang="fr-BE" smtClean="0"/>
              <a:t>14</a:t>
            </a:fld>
            <a:endParaRPr lang="fr-BE"/>
          </a:p>
        </p:txBody>
      </p:sp>
    </p:spTree>
    <p:extLst>
      <p:ext uri="{BB962C8B-B14F-4D97-AF65-F5344CB8AC3E}">
        <p14:creationId xmlns:p14="http://schemas.microsoft.com/office/powerpoint/2010/main" val="2071490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Examples</a:t>
            </a:r>
            <a:endParaRPr lang="en-US" dirty="0"/>
          </a:p>
        </p:txBody>
      </p:sp>
      <p:sp>
        <p:nvSpPr>
          <p:cNvPr id="3" name="Espace réservé du contenu 2"/>
          <p:cNvSpPr>
            <a:spLocks noGrp="1"/>
          </p:cNvSpPr>
          <p:nvPr>
            <p:ph idx="1"/>
          </p:nvPr>
        </p:nvSpPr>
        <p:spPr/>
        <p:txBody>
          <a:bodyPr/>
          <a:lstStyle/>
          <a:p>
            <a:r>
              <a:rPr lang="en-US" dirty="0"/>
              <a:t>The Flemish AC in Belgium and the ministries ACs in the Netherlands must do regular (annual) self-evaluations. </a:t>
            </a:r>
            <a:endParaRPr lang="en-US" dirty="0" smtClean="0"/>
          </a:p>
          <a:p>
            <a:r>
              <a:rPr lang="en-US" dirty="0" smtClean="0"/>
              <a:t>In </a:t>
            </a:r>
            <a:r>
              <a:rPr lang="en-US" dirty="0"/>
              <a:t>Poland the AC regulating Minister of Finance issued an AC self-evaluation questionnaire. </a:t>
            </a:r>
            <a:endParaRPr lang="en-US" dirty="0" smtClean="0"/>
          </a:p>
          <a:p>
            <a:r>
              <a:rPr lang="en-US" dirty="0" smtClean="0"/>
              <a:t>In </a:t>
            </a:r>
            <a:r>
              <a:rPr lang="en-US" dirty="0"/>
              <a:t>Ireland the SAI has recommended the government department that issues AC guidance to develop a self-assessment tool.</a:t>
            </a:r>
          </a:p>
          <a:p>
            <a:endParaRPr lang="en-US" dirty="0"/>
          </a:p>
        </p:txBody>
      </p:sp>
      <p:sp>
        <p:nvSpPr>
          <p:cNvPr id="4" name="Espace réservé du numéro de diapositive 3"/>
          <p:cNvSpPr>
            <a:spLocks noGrp="1"/>
          </p:cNvSpPr>
          <p:nvPr>
            <p:ph type="sldNum" sz="quarter" idx="12"/>
          </p:nvPr>
        </p:nvSpPr>
        <p:spPr/>
        <p:txBody>
          <a:bodyPr/>
          <a:lstStyle/>
          <a:p>
            <a:fld id="{3C193C10-5F11-4DC5-AACA-51FB1CABC5E0}" type="slidenum">
              <a:rPr lang="fr-BE" smtClean="0"/>
              <a:t>15</a:t>
            </a:fld>
            <a:endParaRPr lang="fr-BE"/>
          </a:p>
        </p:txBody>
      </p:sp>
    </p:spTree>
    <p:extLst>
      <p:ext uri="{BB962C8B-B14F-4D97-AF65-F5344CB8AC3E}">
        <p14:creationId xmlns:p14="http://schemas.microsoft.com/office/powerpoint/2010/main" val="3876580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smtClean="0"/>
              <a:t>Benefits </a:t>
            </a:r>
            <a:r>
              <a:rPr lang="nl-BE" dirty="0" err="1" smtClean="0"/>
              <a:t>and</a:t>
            </a:r>
            <a:r>
              <a:rPr lang="nl-BE" dirty="0" smtClean="0"/>
              <a:t> </a:t>
            </a:r>
            <a:r>
              <a:rPr lang="nl-BE" dirty="0" err="1" smtClean="0"/>
              <a:t>effectiveness</a:t>
            </a:r>
            <a:r>
              <a:rPr lang="nl-BE" dirty="0" smtClean="0"/>
              <a:t> of AC</a:t>
            </a:r>
            <a:endParaRPr lang="nl-BE" dirty="0"/>
          </a:p>
        </p:txBody>
      </p:sp>
      <p:sp>
        <p:nvSpPr>
          <p:cNvPr id="3" name="Tijdelijke aanduiding voor inhoud 2"/>
          <p:cNvSpPr>
            <a:spLocks noGrp="1"/>
          </p:cNvSpPr>
          <p:nvPr>
            <p:ph idx="1"/>
          </p:nvPr>
        </p:nvSpPr>
        <p:spPr/>
        <p:txBody>
          <a:bodyPr/>
          <a:lstStyle/>
          <a:p>
            <a:pPr marL="0" indent="0">
              <a:buNone/>
            </a:pPr>
            <a:r>
              <a:rPr lang="nl-BE" dirty="0" err="1" smtClean="0"/>
              <a:t>Some</a:t>
            </a:r>
            <a:r>
              <a:rPr lang="nl-BE" dirty="0" smtClean="0"/>
              <a:t> benefits have been </a:t>
            </a:r>
            <a:r>
              <a:rPr lang="nl-BE" dirty="0" err="1" smtClean="0"/>
              <a:t>reported</a:t>
            </a:r>
            <a:r>
              <a:rPr lang="nl-BE" dirty="0" smtClean="0"/>
              <a:t> </a:t>
            </a:r>
            <a:r>
              <a:rPr lang="nl-BE" dirty="0" err="1" smtClean="0"/>
              <a:t>by</a:t>
            </a:r>
            <a:r>
              <a:rPr lang="nl-BE" dirty="0" smtClean="0"/>
              <a:t> </a:t>
            </a:r>
            <a:r>
              <a:rPr lang="nl-BE" dirty="0" err="1" smtClean="0"/>
              <a:t>several</a:t>
            </a:r>
            <a:r>
              <a:rPr lang="nl-BE" dirty="0" smtClean="0"/>
              <a:t> </a:t>
            </a:r>
            <a:r>
              <a:rPr lang="nl-BE" dirty="0" err="1" smtClean="0"/>
              <a:t>jurisdictions</a:t>
            </a:r>
            <a:r>
              <a:rPr lang="nl-BE" dirty="0" smtClean="0"/>
              <a:t>:</a:t>
            </a:r>
          </a:p>
          <a:p>
            <a:pPr marL="0" indent="0">
              <a:buNone/>
            </a:pPr>
            <a:r>
              <a:rPr lang="nl-BE" dirty="0" smtClean="0"/>
              <a:t>- 	</a:t>
            </a:r>
            <a:r>
              <a:rPr lang="nl-BE" dirty="0" err="1" smtClean="0"/>
              <a:t>strengthened</a:t>
            </a:r>
            <a:r>
              <a:rPr lang="nl-BE" dirty="0" smtClean="0"/>
              <a:t> </a:t>
            </a:r>
            <a:r>
              <a:rPr lang="nl-BE" dirty="0" err="1" smtClean="0"/>
              <a:t>independence</a:t>
            </a:r>
            <a:r>
              <a:rPr lang="nl-BE" dirty="0" smtClean="0"/>
              <a:t> of </a:t>
            </a:r>
            <a:r>
              <a:rPr lang="nl-BE" dirty="0" err="1" smtClean="0"/>
              <a:t>internal</a:t>
            </a:r>
            <a:r>
              <a:rPr lang="nl-BE" dirty="0" smtClean="0"/>
              <a:t> audit (Belgium);</a:t>
            </a:r>
          </a:p>
          <a:p>
            <a:pPr marL="0" indent="0">
              <a:buNone/>
            </a:pPr>
            <a:r>
              <a:rPr lang="nl-BE" dirty="0" smtClean="0"/>
              <a:t>- 	</a:t>
            </a:r>
            <a:r>
              <a:rPr lang="nl-BE" dirty="0" err="1" smtClean="0"/>
              <a:t>improved</a:t>
            </a:r>
            <a:r>
              <a:rPr lang="nl-BE" dirty="0" smtClean="0"/>
              <a:t> </a:t>
            </a:r>
            <a:r>
              <a:rPr lang="nl-BE" dirty="0" err="1" smtClean="0"/>
              <a:t>quality</a:t>
            </a:r>
            <a:r>
              <a:rPr lang="nl-BE" dirty="0" smtClean="0"/>
              <a:t> of </a:t>
            </a:r>
            <a:r>
              <a:rPr lang="nl-BE" dirty="0" err="1" smtClean="0"/>
              <a:t>internal</a:t>
            </a:r>
            <a:r>
              <a:rPr lang="nl-BE" dirty="0" smtClean="0"/>
              <a:t> audit </a:t>
            </a:r>
            <a:r>
              <a:rPr lang="nl-BE" dirty="0" err="1" smtClean="0"/>
              <a:t>activities</a:t>
            </a:r>
            <a:r>
              <a:rPr lang="nl-BE" dirty="0" smtClean="0"/>
              <a:t> (Belgium);</a:t>
            </a:r>
          </a:p>
          <a:p>
            <a:pPr marL="0" indent="0">
              <a:buNone/>
            </a:pPr>
            <a:r>
              <a:rPr lang="nl-BE" dirty="0" smtClean="0"/>
              <a:t>-	</a:t>
            </a:r>
            <a:r>
              <a:rPr lang="nl-BE" dirty="0" err="1" smtClean="0"/>
              <a:t>improved</a:t>
            </a:r>
            <a:r>
              <a:rPr lang="nl-BE" dirty="0" smtClean="0"/>
              <a:t> </a:t>
            </a:r>
            <a:r>
              <a:rPr lang="nl-BE" dirty="0" err="1" smtClean="0"/>
              <a:t>internal</a:t>
            </a:r>
            <a:r>
              <a:rPr lang="nl-BE" dirty="0" smtClean="0"/>
              <a:t> control systems (Belgium);</a:t>
            </a:r>
          </a:p>
          <a:p>
            <a:pPr marL="0" indent="0">
              <a:buNone/>
            </a:pPr>
            <a:r>
              <a:rPr lang="nl-BE" dirty="0" smtClean="0"/>
              <a:t>-	</a:t>
            </a:r>
            <a:r>
              <a:rPr lang="nl-BE" dirty="0" err="1" smtClean="0"/>
              <a:t>better</a:t>
            </a:r>
            <a:r>
              <a:rPr lang="nl-BE" dirty="0" smtClean="0"/>
              <a:t> </a:t>
            </a:r>
            <a:r>
              <a:rPr lang="nl-BE" dirty="0" err="1" smtClean="0"/>
              <a:t>focused</a:t>
            </a:r>
            <a:r>
              <a:rPr lang="nl-BE" dirty="0" smtClean="0"/>
              <a:t> </a:t>
            </a:r>
            <a:r>
              <a:rPr lang="nl-BE" dirty="0" err="1" smtClean="0"/>
              <a:t>decision</a:t>
            </a:r>
            <a:r>
              <a:rPr lang="nl-BE" dirty="0"/>
              <a:t>-</a:t>
            </a:r>
            <a:r>
              <a:rPr lang="nl-BE" dirty="0" smtClean="0"/>
              <a:t>making </a:t>
            </a:r>
            <a:r>
              <a:rPr lang="nl-BE" dirty="0" err="1" smtClean="0"/>
              <a:t>by</a:t>
            </a:r>
            <a:r>
              <a:rPr lang="nl-BE" dirty="0" smtClean="0"/>
              <a:t> </a:t>
            </a:r>
            <a:r>
              <a:rPr lang="nl-BE" dirty="0" err="1" smtClean="0"/>
              <a:t>governing</a:t>
            </a:r>
            <a:r>
              <a:rPr lang="nl-BE" dirty="0" smtClean="0"/>
              <a:t> </a:t>
            </a:r>
            <a:r>
              <a:rPr lang="nl-BE" dirty="0" err="1" smtClean="0"/>
              <a:t>bodies</a:t>
            </a:r>
            <a:r>
              <a:rPr lang="nl-BE" dirty="0" smtClean="0"/>
              <a:t>.</a:t>
            </a:r>
          </a:p>
          <a:p>
            <a:pPr marL="0" indent="0">
              <a:buNone/>
            </a:pPr>
            <a:r>
              <a:rPr lang="nl-BE" dirty="0" err="1" smtClean="0"/>
              <a:t>Some</a:t>
            </a:r>
            <a:r>
              <a:rPr lang="nl-BE" dirty="0" smtClean="0"/>
              <a:t> </a:t>
            </a:r>
            <a:r>
              <a:rPr lang="nl-BE" dirty="0" err="1" smtClean="0"/>
              <a:t>areas</a:t>
            </a:r>
            <a:r>
              <a:rPr lang="nl-BE" dirty="0" smtClean="0"/>
              <a:t> to </a:t>
            </a:r>
            <a:r>
              <a:rPr lang="nl-BE" dirty="0" err="1" smtClean="0"/>
              <a:t>be</a:t>
            </a:r>
            <a:r>
              <a:rPr lang="nl-BE" dirty="0" smtClean="0"/>
              <a:t> </a:t>
            </a:r>
            <a:r>
              <a:rPr lang="nl-BE" dirty="0" err="1" smtClean="0"/>
              <a:t>improved</a:t>
            </a:r>
            <a:r>
              <a:rPr lang="nl-BE" dirty="0" smtClean="0"/>
              <a:t> in </a:t>
            </a:r>
            <a:r>
              <a:rPr lang="nl-BE" dirty="0" err="1" smtClean="0"/>
              <a:t>mature</a:t>
            </a:r>
            <a:r>
              <a:rPr lang="nl-BE" dirty="0" smtClean="0"/>
              <a:t> AC </a:t>
            </a:r>
            <a:r>
              <a:rPr lang="nl-BE" dirty="0" err="1" smtClean="0"/>
              <a:t>jurisdictions</a:t>
            </a:r>
            <a:r>
              <a:rPr lang="nl-BE" dirty="0" smtClean="0"/>
              <a:t> </a:t>
            </a:r>
            <a:r>
              <a:rPr lang="nl-BE" dirty="0" err="1" smtClean="0"/>
              <a:t>include</a:t>
            </a:r>
            <a:r>
              <a:rPr lang="nl-BE" dirty="0" smtClean="0"/>
              <a:t>:</a:t>
            </a:r>
          </a:p>
          <a:p>
            <a:pPr marL="0" indent="0">
              <a:buNone/>
            </a:pPr>
            <a:r>
              <a:rPr lang="nl-BE" dirty="0" smtClean="0"/>
              <a:t>- 	</a:t>
            </a:r>
            <a:r>
              <a:rPr lang="nl-BE" dirty="0" err="1" smtClean="0"/>
              <a:t>independence</a:t>
            </a:r>
            <a:r>
              <a:rPr lang="nl-BE" dirty="0" smtClean="0"/>
              <a:t> </a:t>
            </a:r>
            <a:r>
              <a:rPr lang="nl-BE" dirty="0" err="1" smtClean="0"/>
              <a:t>and</a:t>
            </a:r>
            <a:r>
              <a:rPr lang="nl-BE" dirty="0" smtClean="0"/>
              <a:t> </a:t>
            </a:r>
            <a:r>
              <a:rPr lang="nl-BE" dirty="0" err="1" smtClean="0"/>
              <a:t>selection</a:t>
            </a:r>
            <a:r>
              <a:rPr lang="nl-BE" dirty="0" smtClean="0"/>
              <a:t> of AC members;</a:t>
            </a:r>
          </a:p>
          <a:p>
            <a:pPr marL="0" indent="0">
              <a:buNone/>
            </a:pPr>
            <a:r>
              <a:rPr lang="nl-BE" dirty="0" smtClean="0"/>
              <a:t>-	performance assessment </a:t>
            </a:r>
            <a:r>
              <a:rPr lang="nl-BE" dirty="0" err="1" smtClean="0"/>
              <a:t>and</a:t>
            </a:r>
            <a:r>
              <a:rPr lang="nl-BE" dirty="0" smtClean="0"/>
              <a:t> </a:t>
            </a:r>
            <a:r>
              <a:rPr lang="nl-BE" dirty="0" err="1" smtClean="0"/>
              <a:t>measuring</a:t>
            </a:r>
            <a:r>
              <a:rPr lang="nl-BE" dirty="0" smtClean="0"/>
              <a:t> of AC </a:t>
            </a:r>
            <a:r>
              <a:rPr lang="nl-BE" dirty="0" err="1" smtClean="0"/>
              <a:t>effectiveness</a:t>
            </a:r>
            <a:r>
              <a:rPr lang="nl-BE" dirty="0"/>
              <a:t>.</a:t>
            </a:r>
          </a:p>
        </p:txBody>
      </p:sp>
      <p:sp>
        <p:nvSpPr>
          <p:cNvPr id="4" name="Tijdelijke aanduiding voor dianummer 3"/>
          <p:cNvSpPr>
            <a:spLocks noGrp="1"/>
          </p:cNvSpPr>
          <p:nvPr>
            <p:ph type="sldNum" sz="quarter" idx="12"/>
          </p:nvPr>
        </p:nvSpPr>
        <p:spPr/>
        <p:txBody>
          <a:bodyPr/>
          <a:lstStyle/>
          <a:p>
            <a:fld id="{3C193C10-5F11-4DC5-AACA-51FB1CABC5E0}" type="slidenum">
              <a:rPr lang="fr-BE" smtClean="0"/>
              <a:t>16</a:t>
            </a:fld>
            <a:endParaRPr lang="fr-BE"/>
          </a:p>
        </p:txBody>
      </p:sp>
    </p:spTree>
    <p:extLst>
      <p:ext uri="{BB962C8B-B14F-4D97-AF65-F5344CB8AC3E}">
        <p14:creationId xmlns:p14="http://schemas.microsoft.com/office/powerpoint/2010/main" val="777857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General </a:t>
            </a:r>
            <a:r>
              <a:rPr lang="nl-BE" dirty="0" err="1" smtClean="0"/>
              <a:t>conclusions</a:t>
            </a:r>
            <a:r>
              <a:rPr lang="nl-BE" dirty="0" smtClean="0"/>
              <a:t> (1)</a:t>
            </a:r>
            <a:endParaRPr lang="nl-BE"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en-US" dirty="0" smtClean="0"/>
              <a:t>General conclusions </a:t>
            </a:r>
            <a:r>
              <a:rPr lang="en-US" u="sng" dirty="0" smtClean="0"/>
              <a:t>shared by EUROSAI and ECIIA </a:t>
            </a:r>
            <a:r>
              <a:rPr lang="en-US" dirty="0" smtClean="0"/>
              <a:t>concerning </a:t>
            </a:r>
            <a:r>
              <a:rPr lang="en-US" dirty="0"/>
              <a:t>the </a:t>
            </a:r>
            <a:r>
              <a:rPr lang="en-US" u="sng" dirty="0"/>
              <a:t>surveyed </a:t>
            </a:r>
            <a:r>
              <a:rPr lang="en-US" u="sng" dirty="0" smtClean="0"/>
              <a:t>jurisdictions</a:t>
            </a:r>
            <a:r>
              <a:rPr lang="en-US" dirty="0" smtClean="0"/>
              <a:t> </a:t>
            </a:r>
            <a:r>
              <a:rPr lang="en-US" dirty="0"/>
              <a:t>(important limitation of scope</a:t>
            </a:r>
            <a:r>
              <a:rPr lang="en-US" dirty="0" smtClean="0"/>
              <a:t>!)</a:t>
            </a:r>
          </a:p>
          <a:p>
            <a:pPr marL="0" indent="0">
              <a:buNone/>
            </a:pPr>
            <a:r>
              <a:rPr lang="en-US" dirty="0"/>
              <a:t>-	Only a few jurisdictions present a more or less generalized and mature public sector AC configuration: (1) UK, Ireland, Netherlands; (2) Belgium, EU, Malta, Poland, Romania; (3) Denmark (special case). For the remainder public sector AC are clearly limited to public enterprises, i.e. ‘market’ entities.</a:t>
            </a:r>
          </a:p>
          <a:p>
            <a:pPr marL="0" indent="0">
              <a:buNone/>
            </a:pPr>
            <a:r>
              <a:rPr lang="en-US" dirty="0"/>
              <a:t>-	The legal framework concerning public sector AC is very heterogeneous, reflecting national/regional characteristics of the public sector.</a:t>
            </a:r>
          </a:p>
          <a:p>
            <a:pPr marL="0" indent="0">
              <a:buNone/>
            </a:pPr>
            <a:r>
              <a:rPr lang="en-US" dirty="0"/>
              <a:t>-	The composition of public sector AC is very diverse; independent, external AC membership is not self-evident, even in mature public sector AC jurisdictions.</a:t>
            </a:r>
          </a:p>
          <a:p>
            <a:endParaRPr lang="nl-BE" dirty="0"/>
          </a:p>
        </p:txBody>
      </p:sp>
      <p:sp>
        <p:nvSpPr>
          <p:cNvPr id="4" name="Tijdelijke aanduiding voor dianummer 3"/>
          <p:cNvSpPr>
            <a:spLocks noGrp="1"/>
          </p:cNvSpPr>
          <p:nvPr>
            <p:ph type="sldNum" sz="quarter" idx="12"/>
          </p:nvPr>
        </p:nvSpPr>
        <p:spPr/>
        <p:txBody>
          <a:bodyPr/>
          <a:lstStyle/>
          <a:p>
            <a:fld id="{3C193C10-5F11-4DC5-AACA-51FB1CABC5E0}" type="slidenum">
              <a:rPr lang="fr-BE" smtClean="0"/>
              <a:t>17</a:t>
            </a:fld>
            <a:endParaRPr lang="fr-BE"/>
          </a:p>
        </p:txBody>
      </p:sp>
    </p:spTree>
    <p:extLst>
      <p:ext uri="{BB962C8B-B14F-4D97-AF65-F5344CB8AC3E}">
        <p14:creationId xmlns:p14="http://schemas.microsoft.com/office/powerpoint/2010/main" val="2568991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General </a:t>
            </a:r>
            <a:r>
              <a:rPr lang="nl-BE" dirty="0" err="1" smtClean="0"/>
              <a:t>conclusions</a:t>
            </a:r>
            <a:r>
              <a:rPr lang="nl-BE" dirty="0" smtClean="0"/>
              <a:t> (2)</a:t>
            </a:r>
            <a:endParaRPr lang="nl-BE" dirty="0"/>
          </a:p>
        </p:txBody>
      </p:sp>
      <p:sp>
        <p:nvSpPr>
          <p:cNvPr id="3" name="Tijdelijke aanduiding voor inhoud 2"/>
          <p:cNvSpPr>
            <a:spLocks noGrp="1"/>
          </p:cNvSpPr>
          <p:nvPr>
            <p:ph idx="1"/>
          </p:nvPr>
        </p:nvSpPr>
        <p:spPr/>
        <p:txBody>
          <a:bodyPr/>
          <a:lstStyle/>
          <a:p>
            <a:pPr marL="0" indent="0">
              <a:buNone/>
            </a:pPr>
            <a:r>
              <a:rPr lang="en-US" sz="2600" dirty="0"/>
              <a:t>-	The main roles and responsibilities of public sector AC and their relationships with internal audit are more or less similar.</a:t>
            </a:r>
          </a:p>
          <a:p>
            <a:pPr marL="0" indent="0">
              <a:buNone/>
            </a:pPr>
            <a:r>
              <a:rPr lang="en-US" sz="2600" dirty="0"/>
              <a:t>-	Reporting lines of public sector AC obviously depend to a large extent on the legal setup of the AC.</a:t>
            </a:r>
          </a:p>
          <a:p>
            <a:pPr marL="0" indent="0">
              <a:buNone/>
            </a:pPr>
            <a:r>
              <a:rPr lang="en-US" sz="2600" dirty="0"/>
              <a:t>-	Relationships of public sector AC with the SAI are in general not well established nor formalized.</a:t>
            </a:r>
          </a:p>
          <a:p>
            <a:pPr marL="0" indent="0">
              <a:buNone/>
            </a:pPr>
            <a:r>
              <a:rPr lang="en-US" sz="2600" dirty="0"/>
              <a:t>-	Only in a limited number of jurisdictions with public sector AC, their performance or effectiveness has been assessed; self-assessments obviously exist only in (some) mature public sector AC jurisdictions. </a:t>
            </a:r>
          </a:p>
          <a:p>
            <a:endParaRPr lang="nl-BE" dirty="0"/>
          </a:p>
        </p:txBody>
      </p:sp>
      <p:sp>
        <p:nvSpPr>
          <p:cNvPr id="4" name="Tijdelijke aanduiding voor dianummer 3"/>
          <p:cNvSpPr>
            <a:spLocks noGrp="1"/>
          </p:cNvSpPr>
          <p:nvPr>
            <p:ph type="sldNum" sz="quarter" idx="12"/>
          </p:nvPr>
        </p:nvSpPr>
        <p:spPr/>
        <p:txBody>
          <a:bodyPr/>
          <a:lstStyle/>
          <a:p>
            <a:fld id="{3C193C10-5F11-4DC5-AACA-51FB1CABC5E0}" type="slidenum">
              <a:rPr lang="fr-BE" smtClean="0"/>
              <a:t>18</a:t>
            </a:fld>
            <a:endParaRPr lang="fr-BE"/>
          </a:p>
        </p:txBody>
      </p:sp>
    </p:spTree>
    <p:extLst>
      <p:ext uri="{BB962C8B-B14F-4D97-AF65-F5344CB8AC3E}">
        <p14:creationId xmlns:p14="http://schemas.microsoft.com/office/powerpoint/2010/main" val="2815416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General </a:t>
            </a:r>
            <a:r>
              <a:rPr lang="nl-BE" dirty="0" err="1" smtClean="0"/>
              <a:t>conclusions</a:t>
            </a:r>
            <a:r>
              <a:rPr lang="nl-BE" dirty="0" smtClean="0"/>
              <a:t> (3)</a:t>
            </a:r>
            <a:endParaRPr lang="nl-BE" dirty="0"/>
          </a:p>
        </p:txBody>
      </p:sp>
      <p:sp>
        <p:nvSpPr>
          <p:cNvPr id="3" name="Tijdelijke aanduiding voor inhoud 2"/>
          <p:cNvSpPr>
            <a:spLocks noGrp="1"/>
          </p:cNvSpPr>
          <p:nvPr>
            <p:ph idx="1"/>
          </p:nvPr>
        </p:nvSpPr>
        <p:spPr/>
        <p:txBody>
          <a:bodyPr>
            <a:normAutofit fontScale="92500" lnSpcReduction="20000"/>
          </a:bodyPr>
          <a:lstStyle/>
          <a:p>
            <a:r>
              <a:rPr lang="en-US" dirty="0"/>
              <a:t>A</a:t>
            </a:r>
            <a:r>
              <a:rPr lang="en-US" dirty="0" smtClean="0"/>
              <a:t>s </a:t>
            </a:r>
            <a:r>
              <a:rPr lang="en-US" dirty="0"/>
              <a:t>we have noted for public sector internal auditing and SAI-IA relations in Europe (joint paper 2014), the public sector AC landscape in Europe seems to be very </a:t>
            </a:r>
            <a:r>
              <a:rPr lang="en-US" dirty="0" smtClean="0"/>
              <a:t>diverse.</a:t>
            </a:r>
          </a:p>
          <a:p>
            <a:r>
              <a:rPr lang="en-US" dirty="0" smtClean="0"/>
              <a:t>Most </a:t>
            </a:r>
            <a:r>
              <a:rPr lang="en-US" dirty="0"/>
              <a:t>jurisdictions would benefit from more international sharing of information on public sector AC, in particular information on best practices concerning the issues mentioned </a:t>
            </a:r>
            <a:r>
              <a:rPr lang="en-US" dirty="0" smtClean="0"/>
              <a:t>above.</a:t>
            </a:r>
          </a:p>
          <a:p>
            <a:r>
              <a:rPr lang="en-US" dirty="0" smtClean="0"/>
              <a:t>The </a:t>
            </a:r>
            <a:r>
              <a:rPr lang="en-US" dirty="0"/>
              <a:t>crucial question remains whether political stakeholders (Parliaments, Governments, governing bodies of public sector entities) can be convinced of the added value of AC for their national, regional or local public sector</a:t>
            </a:r>
            <a:r>
              <a:rPr lang="en-US" dirty="0" smtClean="0"/>
              <a:t>.</a:t>
            </a:r>
          </a:p>
          <a:p>
            <a:r>
              <a:rPr lang="en-US" dirty="0" smtClean="0"/>
              <a:t> </a:t>
            </a:r>
            <a:r>
              <a:rPr lang="en-US" dirty="0"/>
              <a:t>They will only get convinced if the (efficiency and) effectiveness of public sector AC is assessed and demonstrated. SAIs and public sector IA, obviously taking into account their national public law settings, may have a (bigger) role to play in this respect.</a:t>
            </a:r>
            <a:endParaRPr lang="nl-BE" dirty="0"/>
          </a:p>
        </p:txBody>
      </p:sp>
      <p:sp>
        <p:nvSpPr>
          <p:cNvPr id="4" name="Tijdelijke aanduiding voor dianummer 3"/>
          <p:cNvSpPr>
            <a:spLocks noGrp="1"/>
          </p:cNvSpPr>
          <p:nvPr>
            <p:ph type="sldNum" sz="quarter" idx="12"/>
          </p:nvPr>
        </p:nvSpPr>
        <p:spPr/>
        <p:txBody>
          <a:bodyPr/>
          <a:lstStyle/>
          <a:p>
            <a:fld id="{3C193C10-5F11-4DC5-AACA-51FB1CABC5E0}" type="slidenum">
              <a:rPr lang="fr-BE" smtClean="0"/>
              <a:t>19</a:t>
            </a:fld>
            <a:endParaRPr lang="fr-BE"/>
          </a:p>
        </p:txBody>
      </p:sp>
    </p:spTree>
    <p:extLst>
      <p:ext uri="{BB962C8B-B14F-4D97-AF65-F5344CB8AC3E}">
        <p14:creationId xmlns:p14="http://schemas.microsoft.com/office/powerpoint/2010/main" val="507224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896471"/>
            <a:ext cx="9143999" cy="3048233"/>
          </a:xfrm>
        </p:spPr>
        <p:txBody>
          <a:bodyPr>
            <a:normAutofit fontScale="90000"/>
          </a:bodyPr>
          <a:lstStyle/>
          <a:p>
            <a:r>
              <a:rPr lang="fr-BE" dirty="0"/>
              <a:t>Public Sector Audit </a:t>
            </a:r>
            <a:r>
              <a:rPr lang="fr-BE" dirty="0" err="1" smtClean="0"/>
              <a:t>Committees</a:t>
            </a:r>
            <a:r>
              <a:rPr lang="fr-BE" dirty="0" smtClean="0"/>
              <a:t> EUROSAI </a:t>
            </a:r>
            <a:r>
              <a:rPr lang="fr-BE" dirty="0" err="1" smtClean="0"/>
              <a:t>survey</a:t>
            </a:r>
            <a:r>
              <a:rPr lang="fr-BE" dirty="0" smtClean="0"/>
              <a:t> </a:t>
            </a:r>
            <a:r>
              <a:rPr lang="fr-BE" dirty="0" err="1" smtClean="0"/>
              <a:t>results</a:t>
            </a:r>
            <a:r>
              <a:rPr lang="fr-BE" dirty="0" smtClean="0"/>
              <a:t/>
            </a:r>
            <a:br>
              <a:rPr lang="fr-BE" dirty="0" smtClean="0"/>
            </a:br>
            <a:r>
              <a:rPr lang="fr-BE" dirty="0" smtClean="0"/>
              <a:t>EUROSAI-ECIIA </a:t>
            </a:r>
            <a:r>
              <a:rPr lang="fr-BE" dirty="0" err="1"/>
              <a:t>g</a:t>
            </a:r>
            <a:r>
              <a:rPr lang="fr-BE" dirty="0" err="1" smtClean="0"/>
              <a:t>eneral</a:t>
            </a:r>
            <a:r>
              <a:rPr lang="fr-BE" dirty="0" smtClean="0"/>
              <a:t> conclusions</a:t>
            </a:r>
            <a:endParaRPr lang="fr-BE" dirty="0"/>
          </a:p>
        </p:txBody>
      </p:sp>
      <p:sp>
        <p:nvSpPr>
          <p:cNvPr id="3" name="Sous-titre 2"/>
          <p:cNvSpPr>
            <a:spLocks noGrp="1"/>
          </p:cNvSpPr>
          <p:nvPr>
            <p:ph type="subTitle" idx="1"/>
          </p:nvPr>
        </p:nvSpPr>
        <p:spPr>
          <a:xfrm>
            <a:off x="1524000" y="3944704"/>
            <a:ext cx="9144000" cy="1313096"/>
          </a:xfrm>
        </p:spPr>
        <p:txBody>
          <a:bodyPr>
            <a:normAutofit lnSpcReduction="10000"/>
          </a:bodyPr>
          <a:lstStyle/>
          <a:p>
            <a:r>
              <a:rPr lang="fr-BE" dirty="0" smtClean="0"/>
              <a:t>Wim François</a:t>
            </a:r>
          </a:p>
          <a:p>
            <a:r>
              <a:rPr lang="fr-BE" dirty="0" smtClean="0"/>
              <a:t>Philip Mariscal</a:t>
            </a:r>
          </a:p>
          <a:p>
            <a:r>
              <a:rPr lang="fr-BE" b="1" dirty="0" smtClean="0"/>
              <a:t>Court of Audit of Belgium</a:t>
            </a:r>
            <a:endParaRPr lang="fr-BE" b="1" dirty="0"/>
          </a:p>
        </p:txBody>
      </p:sp>
      <p:sp>
        <p:nvSpPr>
          <p:cNvPr id="4" name="Espace réservé du numéro de diapositive 3"/>
          <p:cNvSpPr>
            <a:spLocks noGrp="1"/>
          </p:cNvSpPr>
          <p:nvPr>
            <p:ph type="sldNum" sz="quarter" idx="12"/>
          </p:nvPr>
        </p:nvSpPr>
        <p:spPr/>
        <p:txBody>
          <a:bodyPr/>
          <a:lstStyle/>
          <a:p>
            <a:fld id="{3C193C10-5F11-4DC5-AACA-51FB1CABC5E0}" type="slidenum">
              <a:rPr lang="fr-BE" smtClean="0"/>
              <a:t>2</a:t>
            </a:fld>
            <a:endParaRPr lang="fr-BE"/>
          </a:p>
        </p:txBody>
      </p:sp>
    </p:spTree>
    <p:extLst>
      <p:ext uri="{BB962C8B-B14F-4D97-AF65-F5344CB8AC3E}">
        <p14:creationId xmlns:p14="http://schemas.microsoft.com/office/powerpoint/2010/main" val="3840212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671182">
            <a:off x="4397329" y="2967335"/>
            <a:ext cx="3397341" cy="923330"/>
          </a:xfrm>
          <a:prstGeom prst="rect">
            <a:avLst/>
          </a:prstGeom>
          <a:noFill/>
        </p:spPr>
        <p:txBody>
          <a:bodyPr wrap="none" lIns="91440" tIns="45720" rIns="91440" bIns="45720">
            <a:spAutoFit/>
            <a:scene3d>
              <a:camera prst="isometricOffAxis1Right"/>
              <a:lightRig rig="soft" dir="t">
                <a:rot lat="0" lon="0" rev="15600000"/>
              </a:lightRig>
            </a:scene3d>
            <a:sp3d extrusionH="57150" prstMaterial="softEdge">
              <a:bevelT w="25400" h="38100"/>
            </a:sp3d>
          </a:bodyPr>
          <a:lstStyle/>
          <a:p>
            <a:pPr algn="ctr"/>
            <a:r>
              <a:rPr lang="fr-FR" sz="5400" b="1" cap="none" spc="0" dirty="0">
                <a:ln/>
                <a:solidFill>
                  <a:schemeClr val="accent4"/>
                </a:solidFill>
                <a:effectLst/>
              </a:rPr>
              <a:t>Questions?</a:t>
            </a:r>
          </a:p>
        </p:txBody>
      </p:sp>
      <p:sp>
        <p:nvSpPr>
          <p:cNvPr id="5" name="Espace réservé du numéro de diapositive 4"/>
          <p:cNvSpPr>
            <a:spLocks noGrp="1"/>
          </p:cNvSpPr>
          <p:nvPr>
            <p:ph type="sldNum" sz="quarter" idx="12"/>
          </p:nvPr>
        </p:nvSpPr>
        <p:spPr/>
        <p:txBody>
          <a:bodyPr/>
          <a:lstStyle/>
          <a:p>
            <a:fld id="{3C193C10-5F11-4DC5-AACA-51FB1CABC5E0}" type="slidenum">
              <a:rPr lang="fr-BE" smtClean="0"/>
              <a:t>20</a:t>
            </a:fld>
            <a:endParaRPr lang="fr-BE"/>
          </a:p>
        </p:txBody>
      </p:sp>
    </p:spTree>
    <p:extLst>
      <p:ext uri="{BB962C8B-B14F-4D97-AF65-F5344CB8AC3E}">
        <p14:creationId xmlns:p14="http://schemas.microsoft.com/office/powerpoint/2010/main" val="240009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2000"/>
                            </p:stCondLst>
                            <p:childTnLst>
                              <p:par>
                                <p:cTn id="11" presetID="42" presetClass="exit" presetSubtype="0" fill="hold" grpId="1" nodeType="afterEffect">
                                  <p:stCondLst>
                                    <p:cond delay="10000"/>
                                  </p:stCondLst>
                                  <p:childTnLst>
                                    <p:animEffect transition="out" filter="fade">
                                      <p:cBhvr>
                                        <p:cTn id="12" dur="1000"/>
                                        <p:tgtEl>
                                          <p:spTgt spid="4"/>
                                        </p:tgtEl>
                                      </p:cBhvr>
                                    </p:animEffect>
                                    <p:anim calcmode="lin" valueType="num">
                                      <p:cBhvr>
                                        <p:cTn id="13" dur="1000"/>
                                        <p:tgtEl>
                                          <p:spTgt spid="4"/>
                                        </p:tgtEl>
                                        <p:attrNameLst>
                                          <p:attrName>ppt_x</p:attrName>
                                        </p:attrNameLst>
                                      </p:cBhvr>
                                      <p:tavLst>
                                        <p:tav tm="0">
                                          <p:val>
                                            <p:strVal val="ppt_x"/>
                                          </p:val>
                                        </p:tav>
                                        <p:tav tm="100000">
                                          <p:val>
                                            <p:strVal val="ppt_x"/>
                                          </p:val>
                                        </p:tav>
                                      </p:tavLst>
                                    </p:anim>
                                    <p:anim calcmode="lin" valueType="num">
                                      <p:cBhvr>
                                        <p:cTn id="14" dur="1000"/>
                                        <p:tgtEl>
                                          <p:spTgt spid="4"/>
                                        </p:tgtEl>
                                        <p:attrNameLst>
                                          <p:attrName>ppt_y</p:attrName>
                                        </p:attrNameLst>
                                      </p:cBhvr>
                                      <p:tavLst>
                                        <p:tav tm="0">
                                          <p:val>
                                            <p:strVal val="ppt_y"/>
                                          </p:val>
                                        </p:tav>
                                        <p:tav tm="100000">
                                          <p:val>
                                            <p:strVal val="ppt_y+.1"/>
                                          </p:val>
                                        </p:tav>
                                      </p:tavLst>
                                    </p:anim>
                                    <p:set>
                                      <p:cBhvr>
                                        <p:cTn id="15"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dirty="0" smtClean="0"/>
              <a:t>Survey participation</a:t>
            </a:r>
            <a:endParaRPr lang="fr-BE" dirty="0"/>
          </a:p>
        </p:txBody>
      </p:sp>
      <p:sp>
        <p:nvSpPr>
          <p:cNvPr id="3" name="Espace réservé du contenu 2"/>
          <p:cNvSpPr>
            <a:spLocks noGrp="1"/>
          </p:cNvSpPr>
          <p:nvPr>
            <p:ph idx="1"/>
          </p:nvPr>
        </p:nvSpPr>
        <p:spPr/>
        <p:txBody>
          <a:bodyPr/>
          <a:lstStyle/>
          <a:p>
            <a:r>
              <a:rPr lang="fr-BE" dirty="0" smtClean="0"/>
              <a:t>Survey mid-2016</a:t>
            </a:r>
          </a:p>
          <a:p>
            <a:r>
              <a:rPr lang="fr-BE" dirty="0" smtClean="0"/>
              <a:t>Survey </a:t>
            </a:r>
            <a:r>
              <a:rPr lang="fr-BE" dirty="0" err="1" smtClean="0"/>
              <a:t>respondents</a:t>
            </a:r>
            <a:r>
              <a:rPr lang="fr-BE" dirty="0"/>
              <a:t>: </a:t>
            </a:r>
            <a:r>
              <a:rPr lang="fr-BE" dirty="0" err="1"/>
              <a:t>SAIs</a:t>
            </a:r>
            <a:r>
              <a:rPr lang="fr-BE" dirty="0"/>
              <a:t> of </a:t>
            </a:r>
            <a:r>
              <a:rPr lang="fr-BE" dirty="0" err="1"/>
              <a:t>Austria</a:t>
            </a:r>
            <a:r>
              <a:rPr lang="fr-BE" dirty="0"/>
              <a:t>, Belgium, </a:t>
            </a:r>
            <a:r>
              <a:rPr lang="fr-BE" dirty="0" err="1"/>
              <a:t>Bulgaria</a:t>
            </a:r>
            <a:r>
              <a:rPr lang="fr-BE" dirty="0"/>
              <a:t>, </a:t>
            </a:r>
            <a:r>
              <a:rPr lang="fr-BE" dirty="0" err="1"/>
              <a:t>Czech</a:t>
            </a:r>
            <a:r>
              <a:rPr lang="fr-BE" dirty="0"/>
              <a:t> Republic, </a:t>
            </a:r>
            <a:r>
              <a:rPr lang="fr-BE" dirty="0" err="1"/>
              <a:t>Denmark</a:t>
            </a:r>
            <a:r>
              <a:rPr lang="fr-BE" dirty="0"/>
              <a:t>, </a:t>
            </a:r>
            <a:r>
              <a:rPr lang="fr-BE" dirty="0" err="1" smtClean="0"/>
              <a:t>Estonia</a:t>
            </a:r>
            <a:r>
              <a:rPr lang="fr-BE" dirty="0"/>
              <a:t>, European </a:t>
            </a:r>
            <a:r>
              <a:rPr lang="fr-BE" dirty="0" err="1"/>
              <a:t>CoA</a:t>
            </a:r>
            <a:r>
              <a:rPr lang="fr-BE" dirty="0"/>
              <a:t>, </a:t>
            </a:r>
            <a:r>
              <a:rPr lang="fr-BE" dirty="0" err="1"/>
              <a:t>Finland</a:t>
            </a:r>
            <a:r>
              <a:rPr lang="fr-BE" dirty="0"/>
              <a:t>, Germany, Ireland, Kazakhstan, </a:t>
            </a:r>
            <a:r>
              <a:rPr lang="fr-BE" dirty="0" err="1"/>
              <a:t>Latvia</a:t>
            </a:r>
            <a:r>
              <a:rPr lang="fr-BE" dirty="0"/>
              <a:t>, </a:t>
            </a:r>
            <a:r>
              <a:rPr lang="fr-BE" dirty="0" err="1"/>
              <a:t>Lithuania</a:t>
            </a:r>
            <a:r>
              <a:rPr lang="fr-BE" dirty="0"/>
              <a:t>, Malta, Moldova, </a:t>
            </a:r>
            <a:r>
              <a:rPr lang="fr-BE" dirty="0" err="1"/>
              <a:t>Netherlands</a:t>
            </a:r>
            <a:r>
              <a:rPr lang="fr-BE" dirty="0"/>
              <a:t>, </a:t>
            </a:r>
            <a:r>
              <a:rPr lang="fr-BE" dirty="0" err="1"/>
              <a:t>Poland</a:t>
            </a:r>
            <a:r>
              <a:rPr lang="fr-BE" dirty="0"/>
              <a:t>, Portugal, Romania, </a:t>
            </a:r>
            <a:r>
              <a:rPr lang="fr-BE" dirty="0" err="1"/>
              <a:t>Serbia</a:t>
            </a:r>
            <a:r>
              <a:rPr lang="fr-BE" dirty="0"/>
              <a:t>, Spain, </a:t>
            </a:r>
            <a:r>
              <a:rPr lang="fr-BE" dirty="0" err="1" smtClean="0"/>
              <a:t>Turkey</a:t>
            </a:r>
            <a:endParaRPr lang="fr-BE" dirty="0"/>
          </a:p>
          <a:p>
            <a:r>
              <a:rPr lang="fr-BE" dirty="0"/>
              <a:t>i.e. </a:t>
            </a:r>
            <a:r>
              <a:rPr lang="fr-BE" u="sng" dirty="0"/>
              <a:t>22 out of 50 </a:t>
            </a:r>
            <a:r>
              <a:rPr lang="fr-BE" dirty="0"/>
              <a:t>EUROSAI </a:t>
            </a:r>
            <a:r>
              <a:rPr lang="fr-BE" dirty="0" err="1" smtClean="0"/>
              <a:t>Members</a:t>
            </a:r>
            <a:r>
              <a:rPr lang="fr-BE" dirty="0" smtClean="0"/>
              <a:t> (limitation of scope!)</a:t>
            </a:r>
            <a:endParaRPr lang="fr-BE" dirty="0"/>
          </a:p>
          <a:p>
            <a:endParaRPr lang="fr-BE" dirty="0"/>
          </a:p>
        </p:txBody>
      </p:sp>
      <p:sp>
        <p:nvSpPr>
          <p:cNvPr id="4" name="Espace réservé du numéro de diapositive 3"/>
          <p:cNvSpPr>
            <a:spLocks noGrp="1"/>
          </p:cNvSpPr>
          <p:nvPr>
            <p:ph type="sldNum" sz="quarter" idx="12"/>
          </p:nvPr>
        </p:nvSpPr>
        <p:spPr/>
        <p:txBody>
          <a:bodyPr/>
          <a:lstStyle/>
          <a:p>
            <a:fld id="{3C193C10-5F11-4DC5-AACA-51FB1CABC5E0}" type="slidenum">
              <a:rPr lang="fr-BE" smtClean="0"/>
              <a:t>3</a:t>
            </a:fld>
            <a:endParaRPr lang="fr-BE"/>
          </a:p>
        </p:txBody>
      </p:sp>
    </p:spTree>
    <p:extLst>
      <p:ext uri="{BB962C8B-B14F-4D97-AF65-F5344CB8AC3E}">
        <p14:creationId xmlns:p14="http://schemas.microsoft.com/office/powerpoint/2010/main" val="277504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par>
                          <p:cTn id="17" fill="hold">
                            <p:stCondLst>
                              <p:cond delay="1000"/>
                            </p:stCondLst>
                            <p:childTnLst>
                              <p:par>
                                <p:cTn id="18" presetID="55"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Existence</a:t>
            </a:r>
            <a:r>
              <a:rPr lang="nl-BE" dirty="0" smtClean="0"/>
              <a:t> of audit </a:t>
            </a:r>
            <a:r>
              <a:rPr lang="nl-BE" dirty="0" err="1" smtClean="0"/>
              <a:t>committees</a:t>
            </a:r>
            <a:endParaRPr lang="nl-BE"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en-US" dirty="0"/>
              <a:t>There is no overall tendency to have audit committees in the public sector in </a:t>
            </a:r>
            <a:r>
              <a:rPr lang="en-US" dirty="0" smtClean="0"/>
              <a:t>Europe</a:t>
            </a:r>
            <a:r>
              <a:rPr lang="en-US" dirty="0"/>
              <a:t>, except </a:t>
            </a:r>
            <a:r>
              <a:rPr lang="en-US" dirty="0" smtClean="0"/>
              <a:t>for:</a:t>
            </a:r>
            <a:endParaRPr lang="en-US" dirty="0"/>
          </a:p>
          <a:p>
            <a:pPr marL="0" indent="0">
              <a:buNone/>
            </a:pPr>
            <a:r>
              <a:rPr lang="en-US" dirty="0"/>
              <a:t>-	some countries, firmly established and for all public sector entities (Ireland, Netherlands) or for a considerable number of entities (Belgium federal and regional entities, European Union institutions, Malta, Poland ministries, Romania ministries);</a:t>
            </a:r>
          </a:p>
          <a:p>
            <a:pPr marL="0" indent="0">
              <a:buNone/>
            </a:pPr>
            <a:r>
              <a:rPr lang="en-US" dirty="0"/>
              <a:t>-	some types of entities, in particular public enterprises (Austria, Belgium, Estonia, Germany, Portugal, Serbia, Spain, Turkey) or State-owned </a:t>
            </a:r>
            <a:r>
              <a:rPr lang="en-US" dirty="0" smtClean="0"/>
              <a:t>undertakings </a:t>
            </a:r>
            <a:r>
              <a:rPr lang="en-US" dirty="0"/>
              <a:t>(Lithuania</a:t>
            </a:r>
            <a:r>
              <a:rPr lang="en-US" dirty="0" smtClean="0"/>
              <a:t>).</a:t>
            </a:r>
            <a:endParaRPr lang="en-US" dirty="0"/>
          </a:p>
          <a:p>
            <a:pPr marL="0" indent="0">
              <a:buNone/>
            </a:pPr>
            <a:r>
              <a:rPr lang="en-US" dirty="0" smtClean="0"/>
              <a:t>In </a:t>
            </a:r>
            <a:r>
              <a:rPr lang="en-US" dirty="0"/>
              <a:t>some countries there are only one or a few public sector entities having an audit committee (Latvia). In Denmark there is only one public sector audit committee, regulated in the Danish Constitution, the Public Accounts Committee.</a:t>
            </a:r>
          </a:p>
          <a:p>
            <a:pPr marL="0" indent="0">
              <a:buNone/>
            </a:pPr>
            <a:r>
              <a:rPr lang="en-US" dirty="0" smtClean="0"/>
              <a:t>In </a:t>
            </a:r>
            <a:r>
              <a:rPr lang="en-US" dirty="0"/>
              <a:t>some countries there is new legislation to set up audit committees for some </a:t>
            </a:r>
            <a:r>
              <a:rPr lang="en-US" dirty="0" smtClean="0"/>
              <a:t>public </a:t>
            </a:r>
            <a:r>
              <a:rPr lang="en-US" dirty="0"/>
              <a:t>sector entities (Bulgaria).</a:t>
            </a:r>
          </a:p>
          <a:p>
            <a:endParaRPr lang="nl-BE" dirty="0"/>
          </a:p>
        </p:txBody>
      </p:sp>
      <p:sp>
        <p:nvSpPr>
          <p:cNvPr id="4" name="Tijdelijke aanduiding voor dianummer 3"/>
          <p:cNvSpPr>
            <a:spLocks noGrp="1"/>
          </p:cNvSpPr>
          <p:nvPr>
            <p:ph type="sldNum" sz="quarter" idx="12"/>
          </p:nvPr>
        </p:nvSpPr>
        <p:spPr/>
        <p:txBody>
          <a:bodyPr/>
          <a:lstStyle/>
          <a:p>
            <a:fld id="{3C193C10-5F11-4DC5-AACA-51FB1CABC5E0}" type="slidenum">
              <a:rPr lang="fr-BE" smtClean="0"/>
              <a:t>4</a:t>
            </a:fld>
            <a:endParaRPr lang="fr-BE"/>
          </a:p>
        </p:txBody>
      </p:sp>
    </p:spTree>
    <p:extLst>
      <p:ext uri="{BB962C8B-B14F-4D97-AF65-F5344CB8AC3E}">
        <p14:creationId xmlns:p14="http://schemas.microsoft.com/office/powerpoint/2010/main" val="1614830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Regulation</a:t>
            </a:r>
            <a:r>
              <a:rPr lang="nl-BE" dirty="0" smtClean="0"/>
              <a:t> of audit </a:t>
            </a:r>
            <a:r>
              <a:rPr lang="nl-BE" dirty="0" err="1" smtClean="0"/>
              <a:t>committees</a:t>
            </a:r>
            <a:endParaRPr lang="nl-BE"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en-US" dirty="0"/>
              <a:t>Audit committees are regulated by hard and/or soft law:</a:t>
            </a:r>
          </a:p>
          <a:p>
            <a:pPr marL="0" indent="0">
              <a:buNone/>
            </a:pPr>
            <a:r>
              <a:rPr lang="en-US" dirty="0"/>
              <a:t>-	corporate law and corporate governance rules (Austria, Portugal, Turkey),</a:t>
            </a:r>
          </a:p>
          <a:p>
            <a:pPr marL="0" indent="0">
              <a:buNone/>
            </a:pPr>
            <a:r>
              <a:rPr lang="en-US" dirty="0"/>
              <a:t>-	public enterprises law (Belgium, Germany, Serbia),</a:t>
            </a:r>
          </a:p>
          <a:p>
            <a:pPr marL="0" indent="0">
              <a:buNone/>
            </a:pPr>
            <a:r>
              <a:rPr lang="en-US" dirty="0"/>
              <a:t>-	public sector governance law, mainly laws on internal control and audit (Belgium, Bulgaria, Estonia, Latvia national AC, Malta national AC, Po-land, Romania, Spain),</a:t>
            </a:r>
          </a:p>
          <a:p>
            <a:pPr marL="0" indent="0">
              <a:buNone/>
            </a:pPr>
            <a:r>
              <a:rPr lang="en-US" dirty="0"/>
              <a:t>-	public sector governance rules (Ireland, Netherlands ministries AC, </a:t>
            </a:r>
            <a:r>
              <a:rPr lang="en-US" dirty="0" smtClean="0"/>
              <a:t>Poland</a:t>
            </a:r>
            <a:r>
              <a:rPr lang="en-US" dirty="0"/>
              <a:t>, Serbia),</a:t>
            </a:r>
          </a:p>
          <a:p>
            <a:pPr marL="0" indent="0">
              <a:buNone/>
            </a:pPr>
            <a:r>
              <a:rPr lang="en-US" dirty="0"/>
              <a:t>-	organic laws of public sector entities (Netherlands parastatals AC),</a:t>
            </a:r>
          </a:p>
          <a:p>
            <a:pPr marL="0" indent="0">
              <a:buNone/>
            </a:pPr>
            <a:r>
              <a:rPr lang="en-US" dirty="0"/>
              <a:t>-	the Constitution and complementary law (Denmark),</a:t>
            </a:r>
          </a:p>
          <a:p>
            <a:pPr marL="0" indent="0">
              <a:buNone/>
            </a:pPr>
            <a:r>
              <a:rPr lang="en-US" dirty="0"/>
              <a:t>-	the Financial Regulation (European Union institutions AC).</a:t>
            </a:r>
          </a:p>
          <a:p>
            <a:endParaRPr lang="nl-BE" dirty="0"/>
          </a:p>
        </p:txBody>
      </p:sp>
      <p:sp>
        <p:nvSpPr>
          <p:cNvPr id="4" name="Tijdelijke aanduiding voor dianummer 3"/>
          <p:cNvSpPr>
            <a:spLocks noGrp="1"/>
          </p:cNvSpPr>
          <p:nvPr>
            <p:ph type="sldNum" sz="quarter" idx="12"/>
          </p:nvPr>
        </p:nvSpPr>
        <p:spPr/>
        <p:txBody>
          <a:bodyPr/>
          <a:lstStyle/>
          <a:p>
            <a:fld id="{3C193C10-5F11-4DC5-AACA-51FB1CABC5E0}" type="slidenum">
              <a:rPr lang="fr-BE" smtClean="0"/>
              <a:t>5</a:t>
            </a:fld>
            <a:endParaRPr lang="fr-BE"/>
          </a:p>
        </p:txBody>
      </p:sp>
    </p:spTree>
    <p:extLst>
      <p:ext uri="{BB962C8B-B14F-4D97-AF65-F5344CB8AC3E}">
        <p14:creationId xmlns:p14="http://schemas.microsoft.com/office/powerpoint/2010/main" val="4023902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Audit </a:t>
            </a:r>
            <a:r>
              <a:rPr lang="fr-BE" dirty="0" err="1" smtClean="0"/>
              <a:t>committee</a:t>
            </a:r>
            <a:r>
              <a:rPr lang="fr-BE" dirty="0" smtClean="0"/>
              <a:t> charters</a:t>
            </a:r>
            <a:endParaRPr lang="en-US" dirty="0"/>
          </a:p>
        </p:txBody>
      </p:sp>
      <p:sp>
        <p:nvSpPr>
          <p:cNvPr id="3" name="Espace réservé du contenu 2"/>
          <p:cNvSpPr>
            <a:spLocks noGrp="1"/>
          </p:cNvSpPr>
          <p:nvPr>
            <p:ph idx="1"/>
          </p:nvPr>
        </p:nvSpPr>
        <p:spPr/>
        <p:txBody>
          <a:bodyPr/>
          <a:lstStyle/>
          <a:p>
            <a:r>
              <a:rPr lang="en-US" dirty="0"/>
              <a:t>Respondents of a limited number of jurisdictions have confirmed there are audit committee charters (Belgium, EU institutions, Ireland, Malta, Portugal, Romania</a:t>
            </a:r>
            <a:r>
              <a:rPr lang="en-US" dirty="0" smtClean="0"/>
              <a:t>).</a:t>
            </a:r>
          </a:p>
          <a:p>
            <a:r>
              <a:rPr lang="en-US" dirty="0" smtClean="0"/>
              <a:t>According </a:t>
            </a:r>
            <a:r>
              <a:rPr lang="en-US" dirty="0"/>
              <a:t>to this information these charters sometimes have to be approved by the government or the governing body (Belgium federal AC, EU institutions, </a:t>
            </a:r>
            <a:r>
              <a:rPr lang="en-US" dirty="0" smtClean="0"/>
              <a:t>Portugal).</a:t>
            </a:r>
            <a:endParaRPr lang="en-US" dirty="0"/>
          </a:p>
        </p:txBody>
      </p:sp>
      <p:sp>
        <p:nvSpPr>
          <p:cNvPr id="4" name="Espace réservé du numéro de diapositive 3"/>
          <p:cNvSpPr>
            <a:spLocks noGrp="1"/>
          </p:cNvSpPr>
          <p:nvPr>
            <p:ph type="sldNum" sz="quarter" idx="12"/>
          </p:nvPr>
        </p:nvSpPr>
        <p:spPr/>
        <p:txBody>
          <a:bodyPr/>
          <a:lstStyle/>
          <a:p>
            <a:fld id="{3C193C10-5F11-4DC5-AACA-51FB1CABC5E0}" type="slidenum">
              <a:rPr lang="fr-BE" smtClean="0"/>
              <a:t>6</a:t>
            </a:fld>
            <a:endParaRPr lang="fr-BE"/>
          </a:p>
        </p:txBody>
      </p:sp>
    </p:spTree>
    <p:extLst>
      <p:ext uri="{BB962C8B-B14F-4D97-AF65-F5344CB8AC3E}">
        <p14:creationId xmlns:p14="http://schemas.microsoft.com/office/powerpoint/2010/main" val="169037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err="1" smtClean="0"/>
              <a:t>Composition</a:t>
            </a:r>
            <a:r>
              <a:rPr lang="nl-BE" dirty="0" smtClean="0"/>
              <a:t> of audit </a:t>
            </a:r>
            <a:r>
              <a:rPr lang="nl-BE" dirty="0" err="1" smtClean="0"/>
              <a:t>committees</a:t>
            </a:r>
            <a:endParaRPr lang="nl-BE" dirty="0"/>
          </a:p>
        </p:txBody>
      </p:sp>
      <p:sp>
        <p:nvSpPr>
          <p:cNvPr id="3" name="Tijdelijke aanduiding voor inhoud 2"/>
          <p:cNvSpPr>
            <a:spLocks noGrp="1"/>
          </p:cNvSpPr>
          <p:nvPr>
            <p:ph idx="1"/>
          </p:nvPr>
        </p:nvSpPr>
        <p:spPr/>
        <p:txBody>
          <a:bodyPr>
            <a:normAutofit fontScale="92500" lnSpcReduction="10000"/>
          </a:bodyPr>
          <a:lstStyle/>
          <a:p>
            <a:r>
              <a:rPr lang="en-US" dirty="0"/>
              <a:t>The number of audit committee members varies from 2 to 10 persons </a:t>
            </a:r>
            <a:r>
              <a:rPr lang="en-US" dirty="0" smtClean="0"/>
              <a:t>(from 2-3 </a:t>
            </a:r>
            <a:r>
              <a:rPr lang="en-US" dirty="0"/>
              <a:t>in </a:t>
            </a:r>
            <a:r>
              <a:rPr lang="en-US" dirty="0" smtClean="0"/>
              <a:t>Spain, 7 in Belgium, to </a:t>
            </a:r>
            <a:r>
              <a:rPr lang="en-US" dirty="0"/>
              <a:t>7-10 in Netherlands ministries </a:t>
            </a:r>
            <a:r>
              <a:rPr lang="en-US" dirty="0" smtClean="0"/>
              <a:t>AC; 9 in European </a:t>
            </a:r>
            <a:r>
              <a:rPr lang="en-US" dirty="0"/>
              <a:t>Commission Audit Progress </a:t>
            </a:r>
            <a:r>
              <a:rPr lang="en-US" dirty="0" smtClean="0"/>
              <a:t>Committee). Audit </a:t>
            </a:r>
            <a:r>
              <a:rPr lang="en-US" dirty="0"/>
              <a:t>committee members </a:t>
            </a:r>
            <a:r>
              <a:rPr lang="en-US" dirty="0" smtClean="0"/>
              <a:t>usually </a:t>
            </a:r>
            <a:r>
              <a:rPr lang="en-US" dirty="0"/>
              <a:t>have a term of 3 to 6 </a:t>
            </a:r>
            <a:r>
              <a:rPr lang="en-US" dirty="0" smtClean="0"/>
              <a:t>years, </a:t>
            </a:r>
            <a:r>
              <a:rPr lang="en-US" dirty="0"/>
              <a:t>sometimes once </a:t>
            </a:r>
            <a:r>
              <a:rPr lang="en-US" dirty="0" smtClean="0"/>
              <a:t>renewable. </a:t>
            </a:r>
          </a:p>
          <a:p>
            <a:r>
              <a:rPr lang="en-US" dirty="0" smtClean="0"/>
              <a:t>In most jurisdictions the </a:t>
            </a:r>
            <a:r>
              <a:rPr lang="en-US" dirty="0"/>
              <a:t>audit committee should collectively have sufficient expertise concerning </a:t>
            </a:r>
            <a:r>
              <a:rPr lang="en-US" dirty="0" smtClean="0"/>
              <a:t>relevant </a:t>
            </a:r>
            <a:r>
              <a:rPr lang="en-US" dirty="0" smtClean="0"/>
              <a:t>fields/matters (Belgium</a:t>
            </a:r>
            <a:r>
              <a:rPr lang="en-US" dirty="0" smtClean="0"/>
              <a:t>). </a:t>
            </a:r>
            <a:r>
              <a:rPr lang="en-US" dirty="0"/>
              <a:t>Usually at least one or two member(s) must have </a:t>
            </a:r>
            <a:r>
              <a:rPr lang="en-US" dirty="0" smtClean="0"/>
              <a:t>specialized </a:t>
            </a:r>
            <a:r>
              <a:rPr lang="en-US" dirty="0"/>
              <a:t>or expert </a:t>
            </a:r>
            <a:r>
              <a:rPr lang="en-US" dirty="0" smtClean="0"/>
              <a:t>knowledge</a:t>
            </a:r>
            <a:r>
              <a:rPr lang="en-US" dirty="0"/>
              <a:t> </a:t>
            </a:r>
            <a:r>
              <a:rPr lang="en-US" dirty="0" smtClean="0"/>
              <a:t>(Belgium</a:t>
            </a:r>
            <a:r>
              <a:rPr lang="en-US" dirty="0" smtClean="0"/>
              <a:t>), </a:t>
            </a:r>
            <a:r>
              <a:rPr lang="en-US" dirty="0"/>
              <a:t>in some countries all </a:t>
            </a:r>
            <a:r>
              <a:rPr lang="en-US" dirty="0" smtClean="0"/>
              <a:t>members.</a:t>
            </a:r>
          </a:p>
          <a:p>
            <a:r>
              <a:rPr lang="en-US" dirty="0"/>
              <a:t>In several countries the </a:t>
            </a:r>
            <a:r>
              <a:rPr lang="en-US" dirty="0" smtClean="0"/>
              <a:t>chairperson, </a:t>
            </a:r>
            <a:r>
              <a:rPr lang="en-US" dirty="0"/>
              <a:t>a minority of </a:t>
            </a:r>
            <a:r>
              <a:rPr lang="en-US" dirty="0" smtClean="0"/>
              <a:t>members, </a:t>
            </a:r>
            <a:r>
              <a:rPr lang="en-US" dirty="0"/>
              <a:t>a majority of members </a:t>
            </a:r>
            <a:r>
              <a:rPr lang="en-US" dirty="0" smtClean="0"/>
              <a:t>(Belgium regional AC) or </a:t>
            </a:r>
            <a:r>
              <a:rPr lang="en-US" dirty="0"/>
              <a:t>all </a:t>
            </a:r>
            <a:r>
              <a:rPr lang="en-US" dirty="0" smtClean="0"/>
              <a:t>members (Belgium federal AC) of </a:t>
            </a:r>
            <a:r>
              <a:rPr lang="en-US" dirty="0"/>
              <a:t>the audit committee must be independent from the </a:t>
            </a:r>
            <a:r>
              <a:rPr lang="en-US" dirty="0" smtClean="0"/>
              <a:t>entity, i.e</a:t>
            </a:r>
            <a:r>
              <a:rPr lang="en-US" dirty="0"/>
              <a:t>.</a:t>
            </a:r>
            <a:r>
              <a:rPr lang="en-US" dirty="0" smtClean="0"/>
              <a:t> external members.</a:t>
            </a:r>
            <a:endParaRPr lang="nl-BE" dirty="0"/>
          </a:p>
        </p:txBody>
      </p:sp>
      <p:sp>
        <p:nvSpPr>
          <p:cNvPr id="4" name="Tijdelijke aanduiding voor dianummer 3"/>
          <p:cNvSpPr>
            <a:spLocks noGrp="1"/>
          </p:cNvSpPr>
          <p:nvPr>
            <p:ph type="sldNum" sz="quarter" idx="12"/>
          </p:nvPr>
        </p:nvSpPr>
        <p:spPr/>
        <p:txBody>
          <a:bodyPr/>
          <a:lstStyle/>
          <a:p>
            <a:fld id="{3C193C10-5F11-4DC5-AACA-51FB1CABC5E0}" type="slidenum">
              <a:rPr lang="fr-BE" smtClean="0"/>
              <a:t>7</a:t>
            </a:fld>
            <a:endParaRPr lang="fr-BE"/>
          </a:p>
        </p:txBody>
      </p:sp>
    </p:spTree>
    <p:extLst>
      <p:ext uri="{BB962C8B-B14F-4D97-AF65-F5344CB8AC3E}">
        <p14:creationId xmlns:p14="http://schemas.microsoft.com/office/powerpoint/2010/main" val="1605080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Examples</a:t>
            </a:r>
            <a:endParaRPr lang="en-US" dirty="0"/>
          </a:p>
        </p:txBody>
      </p:sp>
      <p:sp>
        <p:nvSpPr>
          <p:cNvPr id="3" name="Espace réservé du contenu 2"/>
          <p:cNvSpPr>
            <a:spLocks noGrp="1"/>
          </p:cNvSpPr>
          <p:nvPr>
            <p:ph idx="1"/>
          </p:nvPr>
        </p:nvSpPr>
        <p:spPr/>
        <p:txBody>
          <a:bodyPr>
            <a:normAutofit fontScale="92500" lnSpcReduction="10000"/>
          </a:bodyPr>
          <a:lstStyle/>
          <a:p>
            <a:r>
              <a:rPr lang="en-US" dirty="0"/>
              <a:t>The audit committee should collectively have sufficient expertise concerning relevant </a:t>
            </a:r>
            <a:r>
              <a:rPr lang="en-US" dirty="0" smtClean="0"/>
              <a:t>fields/matters, e.g. public </a:t>
            </a:r>
            <a:r>
              <a:rPr lang="en-US" dirty="0"/>
              <a:t>sector activities, budget cycle, ICT, public management, public law, internal control, strategic </a:t>
            </a:r>
            <a:r>
              <a:rPr lang="en-US" dirty="0" smtClean="0"/>
              <a:t>management, risk management </a:t>
            </a:r>
            <a:r>
              <a:rPr lang="en-US" dirty="0"/>
              <a:t>(Belgium, Ireland, Poland). </a:t>
            </a:r>
          </a:p>
          <a:p>
            <a:r>
              <a:rPr lang="en-US" dirty="0" smtClean="0"/>
              <a:t>Usually </a:t>
            </a:r>
            <a:r>
              <a:rPr lang="en-US" dirty="0"/>
              <a:t>at least one or two member(s) must have specialized or expert knowledge, e.g. in the area of finance, accounting and reporting, auditing (Austria, Belgium, Estonia, Ireland, Malta, Netherlands, Poland, Serbia</a:t>
            </a:r>
            <a:r>
              <a:rPr lang="en-US" dirty="0" smtClean="0"/>
              <a:t>); in </a:t>
            </a:r>
            <a:r>
              <a:rPr lang="en-US" dirty="0"/>
              <a:t>some countries all members (Bulgaria, Latvia, Romania).</a:t>
            </a:r>
          </a:p>
          <a:p>
            <a:pPr marL="0" indent="0">
              <a:buNone/>
            </a:pPr>
            <a:r>
              <a:rPr lang="en-US" dirty="0"/>
              <a:t> </a:t>
            </a:r>
          </a:p>
          <a:p>
            <a:endParaRPr lang="en-US" dirty="0"/>
          </a:p>
          <a:p>
            <a:pPr marL="0" indent="0">
              <a:buNone/>
            </a:pPr>
            <a:r>
              <a:rPr lang="en-US" dirty="0"/>
              <a:t> </a:t>
            </a:r>
          </a:p>
          <a:p>
            <a:endParaRPr lang="en-US" dirty="0"/>
          </a:p>
        </p:txBody>
      </p:sp>
      <p:sp>
        <p:nvSpPr>
          <p:cNvPr id="4" name="Espace réservé du numéro de diapositive 3"/>
          <p:cNvSpPr>
            <a:spLocks noGrp="1"/>
          </p:cNvSpPr>
          <p:nvPr>
            <p:ph type="sldNum" sz="quarter" idx="12"/>
          </p:nvPr>
        </p:nvSpPr>
        <p:spPr/>
        <p:txBody>
          <a:bodyPr/>
          <a:lstStyle/>
          <a:p>
            <a:fld id="{3C193C10-5F11-4DC5-AACA-51FB1CABC5E0}" type="slidenum">
              <a:rPr lang="fr-BE" smtClean="0"/>
              <a:t>8</a:t>
            </a:fld>
            <a:endParaRPr lang="fr-BE"/>
          </a:p>
        </p:txBody>
      </p:sp>
    </p:spTree>
    <p:extLst>
      <p:ext uri="{BB962C8B-B14F-4D97-AF65-F5344CB8AC3E}">
        <p14:creationId xmlns:p14="http://schemas.microsoft.com/office/powerpoint/2010/main" val="2045316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Examples</a:t>
            </a:r>
            <a:r>
              <a:rPr lang="fr-BE" dirty="0" smtClean="0"/>
              <a:t> </a:t>
            </a:r>
            <a:endParaRPr lang="en-US" dirty="0"/>
          </a:p>
        </p:txBody>
      </p:sp>
      <p:sp>
        <p:nvSpPr>
          <p:cNvPr id="3" name="Espace réservé du contenu 2"/>
          <p:cNvSpPr>
            <a:spLocks noGrp="1"/>
          </p:cNvSpPr>
          <p:nvPr>
            <p:ph idx="1"/>
          </p:nvPr>
        </p:nvSpPr>
        <p:spPr/>
        <p:txBody>
          <a:bodyPr>
            <a:normAutofit fontScale="85000" lnSpcReduction="20000"/>
          </a:bodyPr>
          <a:lstStyle/>
          <a:p>
            <a:r>
              <a:rPr lang="en-US" dirty="0" smtClean="0"/>
              <a:t>The </a:t>
            </a:r>
            <a:r>
              <a:rPr lang="en-US" dirty="0"/>
              <a:t>chairperson </a:t>
            </a:r>
            <a:r>
              <a:rPr lang="en-US" dirty="0" smtClean="0"/>
              <a:t>:Austria, </a:t>
            </a:r>
          </a:p>
          <a:p>
            <a:r>
              <a:rPr lang="en-US" dirty="0" smtClean="0"/>
              <a:t>a </a:t>
            </a:r>
            <a:r>
              <a:rPr lang="en-US" dirty="0"/>
              <a:t>minority of members </a:t>
            </a:r>
            <a:r>
              <a:rPr lang="en-US" dirty="0" smtClean="0"/>
              <a:t>:EU </a:t>
            </a:r>
            <a:r>
              <a:rPr lang="en-US" dirty="0"/>
              <a:t>Commission, Netherlands ministries </a:t>
            </a:r>
            <a:r>
              <a:rPr lang="en-US" dirty="0" smtClean="0"/>
              <a:t>AC, </a:t>
            </a:r>
          </a:p>
          <a:p>
            <a:r>
              <a:rPr lang="en-US" dirty="0" smtClean="0"/>
              <a:t>a </a:t>
            </a:r>
            <a:r>
              <a:rPr lang="en-US" dirty="0"/>
              <a:t>majority of members </a:t>
            </a:r>
            <a:r>
              <a:rPr lang="en-US" dirty="0" smtClean="0"/>
              <a:t>:Belgium </a:t>
            </a:r>
            <a:r>
              <a:rPr lang="en-US" dirty="0"/>
              <a:t>regional AC, Bulgaria, </a:t>
            </a:r>
            <a:r>
              <a:rPr lang="en-US" dirty="0" smtClean="0"/>
              <a:t>Spain, </a:t>
            </a:r>
            <a:r>
              <a:rPr lang="en-US" dirty="0"/>
              <a:t>or </a:t>
            </a:r>
            <a:endParaRPr lang="en-US" dirty="0" smtClean="0"/>
          </a:p>
          <a:p>
            <a:r>
              <a:rPr lang="en-US" dirty="0" smtClean="0"/>
              <a:t>all </a:t>
            </a:r>
            <a:r>
              <a:rPr lang="en-US" dirty="0"/>
              <a:t>members </a:t>
            </a:r>
            <a:r>
              <a:rPr lang="en-US" dirty="0" smtClean="0"/>
              <a:t>:Belgium </a:t>
            </a:r>
            <a:r>
              <a:rPr lang="en-US" dirty="0"/>
              <a:t>federal AC, Estonia, Latvia national AC, Portugal, Romania, Serbia) </a:t>
            </a:r>
            <a:endParaRPr lang="en-US" dirty="0" smtClean="0"/>
          </a:p>
          <a:p>
            <a:pPr marL="0" indent="0">
              <a:buNone/>
            </a:pPr>
            <a:r>
              <a:rPr lang="en-US" dirty="0" smtClean="0"/>
              <a:t>of </a:t>
            </a:r>
            <a:r>
              <a:rPr lang="en-US" dirty="0"/>
              <a:t>the audit committee must be independent from the </a:t>
            </a:r>
            <a:r>
              <a:rPr lang="en-US" dirty="0" smtClean="0"/>
              <a:t>entity; </a:t>
            </a:r>
          </a:p>
          <a:p>
            <a:r>
              <a:rPr lang="en-US" dirty="0" smtClean="0"/>
              <a:t>in </a:t>
            </a:r>
            <a:r>
              <a:rPr lang="en-US" dirty="0"/>
              <a:t>Ireland some AC have internal members, some external; </a:t>
            </a:r>
            <a:endParaRPr lang="en-US" dirty="0" smtClean="0"/>
          </a:p>
          <a:p>
            <a:r>
              <a:rPr lang="en-US" dirty="0" smtClean="0"/>
              <a:t>in </a:t>
            </a:r>
            <a:r>
              <a:rPr lang="en-US" dirty="0"/>
              <a:t>Malta, Poland and the Netherlands AC are composed of a mixture of internal and external members. </a:t>
            </a:r>
            <a:endParaRPr lang="en-US" dirty="0" smtClean="0"/>
          </a:p>
          <a:p>
            <a:r>
              <a:rPr lang="en-US" dirty="0" smtClean="0"/>
              <a:t>In </a:t>
            </a:r>
            <a:r>
              <a:rPr lang="en-US" dirty="0"/>
              <a:t>some countries audit committee members elect the chairperson among them (Belgium, Denmark).</a:t>
            </a:r>
          </a:p>
          <a:p>
            <a:pPr marL="0" indent="0">
              <a:buNone/>
            </a:pPr>
            <a:r>
              <a:rPr lang="en-US" dirty="0"/>
              <a:t> </a:t>
            </a:r>
          </a:p>
          <a:p>
            <a:endParaRPr lang="en-US" dirty="0"/>
          </a:p>
        </p:txBody>
      </p:sp>
      <p:sp>
        <p:nvSpPr>
          <p:cNvPr id="4" name="Espace réservé du numéro de diapositive 3"/>
          <p:cNvSpPr>
            <a:spLocks noGrp="1"/>
          </p:cNvSpPr>
          <p:nvPr>
            <p:ph type="sldNum" sz="quarter" idx="12"/>
          </p:nvPr>
        </p:nvSpPr>
        <p:spPr/>
        <p:txBody>
          <a:bodyPr/>
          <a:lstStyle/>
          <a:p>
            <a:fld id="{3C193C10-5F11-4DC5-AACA-51FB1CABC5E0}" type="slidenum">
              <a:rPr lang="fr-BE" smtClean="0"/>
              <a:t>9</a:t>
            </a:fld>
            <a:endParaRPr lang="fr-BE"/>
          </a:p>
        </p:txBody>
      </p:sp>
    </p:spTree>
    <p:extLst>
      <p:ext uri="{BB962C8B-B14F-4D97-AF65-F5344CB8AC3E}">
        <p14:creationId xmlns:p14="http://schemas.microsoft.com/office/powerpoint/2010/main" val="14886036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joint seminar" id="{B50FBD8F-8AEB-429E-82EE-6BD014CEF293}" vid="{82F054B3-EE39-4E29-B2D8-0DDB715D8B9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joint seminar</Template>
  <TotalTime>235</TotalTime>
  <Words>954</Words>
  <Application>Microsoft Office PowerPoint</Application>
  <PresentationFormat>Breedbeeld</PresentationFormat>
  <Paragraphs>127</Paragraphs>
  <Slides>20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20</vt:i4>
      </vt:variant>
    </vt:vector>
  </HeadingPairs>
  <TitlesOfParts>
    <vt:vector size="24" baseType="lpstr">
      <vt:lpstr>Arial</vt:lpstr>
      <vt:lpstr>Calibri</vt:lpstr>
      <vt:lpstr>Calibri Light</vt:lpstr>
      <vt:lpstr>Thème Office</vt:lpstr>
      <vt:lpstr>Joint Seminar</vt:lpstr>
      <vt:lpstr>Public Sector Audit Committees EUROSAI survey results EUROSAI-ECIIA general conclusions</vt:lpstr>
      <vt:lpstr>Survey participation</vt:lpstr>
      <vt:lpstr>Existence of audit committees</vt:lpstr>
      <vt:lpstr>Regulation of audit committees</vt:lpstr>
      <vt:lpstr>Audit committee charters</vt:lpstr>
      <vt:lpstr>Composition of audit committees</vt:lpstr>
      <vt:lpstr>Examples</vt:lpstr>
      <vt:lpstr>Examples </vt:lpstr>
      <vt:lpstr>Roles and responsibilities of AC</vt:lpstr>
      <vt:lpstr>Reporting of audit committees</vt:lpstr>
      <vt:lpstr>AC relationships with internal audit</vt:lpstr>
      <vt:lpstr>AC relationships with the SAI</vt:lpstr>
      <vt:lpstr>Assessment of benefits and effectiveness of AC</vt:lpstr>
      <vt:lpstr>Examples</vt:lpstr>
      <vt:lpstr>Benefits and effectiveness of AC</vt:lpstr>
      <vt:lpstr>General conclusions (1)</vt:lpstr>
      <vt:lpstr>General conclusions (2)</vt:lpstr>
      <vt:lpstr>General conclusions (3)</vt:lpstr>
      <vt:lpstr>PowerPoint-presentatie</vt:lpstr>
    </vt:vector>
  </TitlesOfParts>
  <Company>Rekenhof - Cour des comptes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Seminar</dc:title>
  <dc:creator>Francois Wim</dc:creator>
  <cp:lastModifiedBy>Francois Wim</cp:lastModifiedBy>
  <cp:revision>35</cp:revision>
  <dcterms:created xsi:type="dcterms:W3CDTF">2017-04-26T10:12:51Z</dcterms:created>
  <dcterms:modified xsi:type="dcterms:W3CDTF">2017-05-09T14:19:25Z</dcterms:modified>
</cp:coreProperties>
</file>