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80" r:id="rId2"/>
    <p:sldId id="263" r:id="rId3"/>
    <p:sldId id="269" r:id="rId4"/>
    <p:sldId id="265" r:id="rId5"/>
    <p:sldId id="266" r:id="rId6"/>
    <p:sldId id="267" r:id="rId7"/>
    <p:sldId id="268" r:id="rId8"/>
    <p:sldId id="276" r:id="rId9"/>
    <p:sldId id="277" r:id="rId10"/>
    <p:sldId id="278" r:id="rId11"/>
    <p:sldId id="279" r:id="rId12"/>
    <p:sldId id="259" r:id="rId13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3151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23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D32114-6D84-43C2-8550-6361B6B19BD4}" type="datetimeFigureOut">
              <a:rPr lang="lt-LT" smtClean="0"/>
              <a:t>2017-05-09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2B14B7-3E5D-4B21-919E-CE5D2897C92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89102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738BD-7FFE-4BC0-8FF5-8678E9F13098}" type="slidenum">
              <a:rPr lang="lt-LT" smtClean="0"/>
              <a:pPr/>
              <a:t>2</a:t>
            </a:fld>
            <a:endParaRPr lang="lt-L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F97518-1519-48D5-A680-A727B0975E4F}" type="slidenum">
              <a:rPr lang="lt-LT" smtClean="0"/>
              <a:pPr>
                <a:defRPr/>
              </a:pPr>
              <a:t>11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747571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F97518-1519-48D5-A680-A727B0975E4F}" type="slidenum">
              <a:rPr lang="lt-LT" smtClean="0"/>
              <a:pPr>
                <a:defRPr/>
              </a:pPr>
              <a:t>3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773039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F97518-1519-48D5-A680-A727B0975E4F}" type="slidenum">
              <a:rPr lang="lt-LT" smtClean="0"/>
              <a:pPr>
                <a:defRPr/>
              </a:pPr>
              <a:t>4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194461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F97518-1519-48D5-A680-A727B0975E4F}" type="slidenum">
              <a:rPr lang="lt-LT" smtClean="0"/>
              <a:pPr>
                <a:defRPr/>
              </a:pPr>
              <a:t>5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228360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F97518-1519-48D5-A680-A727B0975E4F}" type="slidenum">
              <a:rPr lang="lt-LT" smtClean="0"/>
              <a:pPr>
                <a:defRPr/>
              </a:pPr>
              <a:t>6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715408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F97518-1519-48D5-A680-A727B0975E4F}" type="slidenum">
              <a:rPr lang="lt-LT" smtClean="0"/>
              <a:pPr>
                <a:defRPr/>
              </a:pPr>
              <a:t>7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388740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F97518-1519-48D5-A680-A727B0975E4F}" type="slidenum">
              <a:rPr lang="lt-LT" smtClean="0"/>
              <a:pPr>
                <a:defRPr/>
              </a:pPr>
              <a:t>8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691230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F97518-1519-48D5-A680-A727B0975E4F}" type="slidenum">
              <a:rPr lang="lt-LT" smtClean="0"/>
              <a:pPr>
                <a:defRPr/>
              </a:pPr>
              <a:t>9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661545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F97518-1519-48D5-A680-A727B0975E4F}" type="slidenum">
              <a:rPr lang="lt-LT" smtClean="0"/>
              <a:pPr>
                <a:defRPr/>
              </a:pPr>
              <a:t>10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66071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/>
              <a:t>Spustelėkite ruošinio paantraštės stiliui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07764-C7B2-4ADC-8024-A39BF65258AC}" type="datetime1">
              <a:rPr lang="lt-LT" smtClean="0"/>
              <a:t>2017-05-09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National Audit Office of Lithuania</a:t>
            </a:r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6CB6-5BD7-4087-BAA3-C7D0C48B1033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AB1D5-D5F9-478E-B521-5B5166A89FDD}" type="datetime1">
              <a:rPr lang="lt-LT" smtClean="0"/>
              <a:t>2017-05-09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National Audit Office of Lithuania</a:t>
            </a:r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6CB6-5BD7-4087-BAA3-C7D0C48B1033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BC989-E215-4C54-B2EC-26C73B626D27}" type="datetime1">
              <a:rPr lang="lt-LT" smtClean="0"/>
              <a:t>2017-05-09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National Audit Office of Lithuania</a:t>
            </a:r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6CB6-5BD7-4087-BAA3-C7D0C48B1033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C41FB-2232-4359-BE06-5227AAF4036E}" type="datetime1">
              <a:rPr lang="lt-LT" smtClean="0"/>
              <a:t>2017-05-09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National Audit Office of Lithuania</a:t>
            </a:r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6CB6-5BD7-4087-BAA3-C7D0C48B1033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1807-FD1B-4810-8531-46841618BB56}" type="datetime1">
              <a:rPr lang="lt-LT" smtClean="0"/>
              <a:t>2017-05-09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National Audit Office of Lithuania</a:t>
            </a:r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6CB6-5BD7-4087-BAA3-C7D0C48B1033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13526-344E-4362-8672-2B7C50F0C862}" type="datetime1">
              <a:rPr lang="lt-LT" smtClean="0"/>
              <a:t>2017-05-09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National Audit Office of Lithuania</a:t>
            </a:r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6CB6-5BD7-4087-BAA3-C7D0C48B1033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 ruošinio teksto stiliams keisti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E84A4-F373-43D1-AE79-BE59861ABAFD}" type="datetime1">
              <a:rPr lang="lt-LT" smtClean="0"/>
              <a:t>2017-05-09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National Audit Office of Lithuania</a:t>
            </a:r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6CB6-5BD7-4087-BAA3-C7D0C48B1033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69D67-72BE-469A-9D9B-972A05FE42AE}" type="datetime1">
              <a:rPr lang="lt-LT" smtClean="0"/>
              <a:t>2017-05-09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National Audit Office of Lithuania</a:t>
            </a:r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6CB6-5BD7-4087-BAA3-C7D0C48B1033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5CA18-14BA-4983-8B09-DF914740A3B5}" type="datetime1">
              <a:rPr lang="lt-LT" smtClean="0"/>
              <a:t>2017-05-09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National Audit Office of Lithuania</a:t>
            </a:r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6CB6-5BD7-4087-BAA3-C7D0C48B1033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9D3ED-4762-4924-BEB3-5993E535B399}" type="datetime1">
              <a:rPr lang="lt-LT" smtClean="0"/>
              <a:t>2017-05-09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National Audit Office of Lithuania</a:t>
            </a:r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6CB6-5BD7-4087-BAA3-C7D0C48B1033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7D3D-8592-436C-9738-422356E0052C}" type="datetime1">
              <a:rPr lang="lt-LT" smtClean="0"/>
              <a:t>2017-05-09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National Audit Office of Lithuania</a:t>
            </a:r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6CB6-5BD7-4087-BAA3-C7D0C48B1033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2734B-4EE2-436C-B64F-C064E305C946}" type="datetime1">
              <a:rPr lang="lt-LT" smtClean="0"/>
              <a:t>2017-05-09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National Audit Office of Lithuania</a:t>
            </a:r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B6CB6-5BD7-4087-BAA3-C7D0C48B1033}" type="slidenum">
              <a:rPr lang="lt-LT" smtClean="0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aveikslėlis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0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58792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vadinimas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err="1">
                <a:solidFill>
                  <a:srgbClr val="00B0F0"/>
                </a:solidFill>
              </a:rPr>
              <a:t>What‘s</a:t>
            </a:r>
            <a:r>
              <a:rPr lang="lt-LT" dirty="0">
                <a:solidFill>
                  <a:srgbClr val="00B0F0"/>
                </a:solidFill>
              </a:rPr>
              <a:t> </a:t>
            </a:r>
            <a:r>
              <a:rPr lang="lt-LT" dirty="0" err="1">
                <a:solidFill>
                  <a:srgbClr val="00B0F0"/>
                </a:solidFill>
              </a:rPr>
              <a:t>on</a:t>
            </a:r>
            <a:r>
              <a:rPr lang="lt-LT" dirty="0">
                <a:solidFill>
                  <a:srgbClr val="00B0F0"/>
                </a:solidFill>
              </a:rPr>
              <a:t> </a:t>
            </a:r>
            <a:r>
              <a:rPr lang="lt-LT" dirty="0" err="1">
                <a:solidFill>
                  <a:srgbClr val="00B0F0"/>
                </a:solidFill>
              </a:rPr>
              <a:t>the</a:t>
            </a:r>
            <a:r>
              <a:rPr lang="lt-LT" dirty="0">
                <a:solidFill>
                  <a:srgbClr val="00B0F0"/>
                </a:solidFill>
              </a:rPr>
              <a:t> </a:t>
            </a:r>
            <a:r>
              <a:rPr lang="lt-LT" dirty="0" err="1">
                <a:solidFill>
                  <a:srgbClr val="00B0F0"/>
                </a:solidFill>
              </a:rPr>
              <a:t>agenda</a:t>
            </a:r>
            <a:r>
              <a:rPr lang="lt-LT" dirty="0">
                <a:solidFill>
                  <a:srgbClr val="00B0F0"/>
                </a:solidFill>
              </a:rPr>
              <a:t> </a:t>
            </a:r>
            <a:r>
              <a:rPr lang="lt-LT" dirty="0" err="1">
                <a:solidFill>
                  <a:srgbClr val="00B0F0"/>
                </a:solidFill>
              </a:rPr>
              <a:t>for</a:t>
            </a:r>
            <a:r>
              <a:rPr lang="lt-LT" dirty="0">
                <a:solidFill>
                  <a:srgbClr val="00B0F0"/>
                </a:solidFill>
              </a:rPr>
              <a:t> 2016-2020</a:t>
            </a:r>
            <a:endParaRPr lang="en-US" sz="3100" dirty="0">
              <a:solidFill>
                <a:srgbClr val="00B0F0"/>
              </a:solidFill>
            </a:endParaRPr>
          </a:p>
        </p:txBody>
      </p:sp>
      <p:sp>
        <p:nvSpPr>
          <p:cNvPr id="7" name="Turinio vietos rezervavimo ženklas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5725" lvl="1" indent="0">
              <a:spcBef>
                <a:spcPts val="1800"/>
              </a:spcBef>
              <a:buNone/>
              <a:tabLst>
                <a:tab pos="180975" algn="l"/>
              </a:tabLst>
            </a:pPr>
            <a:r>
              <a:rPr lang="en-US" dirty="0">
                <a:solidFill>
                  <a:srgbClr val="00B0F0"/>
                </a:solidFill>
              </a:rPr>
              <a:t>Increasing public confidence in the auditing profession</a:t>
            </a:r>
          </a:p>
          <a:p>
            <a:pPr lvl="1">
              <a:spcBef>
                <a:spcPts val="1800"/>
              </a:spcBef>
            </a:pPr>
            <a:r>
              <a:rPr lang="en-US" sz="2200" dirty="0"/>
              <a:t>Conferences / seminars for students in universities to promote auditor‘s profession</a:t>
            </a:r>
          </a:p>
          <a:p>
            <a:pPr lvl="1">
              <a:spcBef>
                <a:spcPts val="1800"/>
              </a:spcBef>
            </a:pPr>
            <a:r>
              <a:rPr lang="en-US" sz="2200" dirty="0"/>
              <a:t>Review of programs on audit currently taught in higher education institutions and provide proposals for their upgrade if needed</a:t>
            </a:r>
          </a:p>
          <a:p>
            <a:pPr lvl="1">
              <a:spcBef>
                <a:spcPts val="1800"/>
              </a:spcBef>
            </a:pPr>
            <a:r>
              <a:rPr lang="en-US" sz="2200" dirty="0"/>
              <a:t>Commemoration of the Auditor's Day every year (a week of various events)</a:t>
            </a:r>
          </a:p>
          <a:p>
            <a:pPr lvl="1">
              <a:spcBef>
                <a:spcPts val="1800"/>
              </a:spcBef>
            </a:pPr>
            <a:r>
              <a:rPr lang="en-US" sz="2200" dirty="0"/>
              <a:t>Updating website with relevant information will be continued</a:t>
            </a:r>
          </a:p>
          <a:p>
            <a:pPr lvl="1">
              <a:spcBef>
                <a:spcPts val="1800"/>
              </a:spcBef>
            </a:pPr>
            <a:r>
              <a:rPr lang="en-US" sz="2200" dirty="0"/>
              <a:t>Review of other available communication channels</a:t>
            </a:r>
          </a:p>
        </p:txBody>
      </p:sp>
      <p:sp>
        <p:nvSpPr>
          <p:cNvPr id="2" name="Poraštės vietos rezervavimo ženklas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National Audit Office of Lithuania</a:t>
            </a:r>
            <a:endParaRPr lang="lt-LT"/>
          </a:p>
        </p:txBody>
      </p:sp>
      <p:sp>
        <p:nvSpPr>
          <p:cNvPr id="3" name="Skaidrės numerio vietos rezervavimo ženklas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6CB6-5BD7-4087-BAA3-C7D0C48B1033}" type="slidenum">
              <a:rPr lang="lt-LT" smtClean="0"/>
              <a:pPr/>
              <a:t>10</a:t>
            </a:fld>
            <a:endParaRPr lang="lt-LT"/>
          </a:p>
        </p:txBody>
      </p:sp>
      <p:cxnSp>
        <p:nvCxnSpPr>
          <p:cNvPr id="8" name="Tiesioji jungtis 7"/>
          <p:cNvCxnSpPr/>
          <p:nvPr/>
        </p:nvCxnSpPr>
        <p:spPr>
          <a:xfrm>
            <a:off x="457200" y="1268760"/>
            <a:ext cx="8291264" cy="0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341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vadinimas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err="1">
                <a:solidFill>
                  <a:srgbClr val="00B0F0"/>
                </a:solidFill>
              </a:rPr>
              <a:t>What‘s</a:t>
            </a:r>
            <a:r>
              <a:rPr lang="lt-LT" dirty="0">
                <a:solidFill>
                  <a:srgbClr val="00B0F0"/>
                </a:solidFill>
              </a:rPr>
              <a:t> </a:t>
            </a:r>
            <a:r>
              <a:rPr lang="lt-LT" dirty="0" err="1">
                <a:solidFill>
                  <a:srgbClr val="00B0F0"/>
                </a:solidFill>
              </a:rPr>
              <a:t>on</a:t>
            </a:r>
            <a:r>
              <a:rPr lang="lt-LT" dirty="0">
                <a:solidFill>
                  <a:srgbClr val="00B0F0"/>
                </a:solidFill>
              </a:rPr>
              <a:t> </a:t>
            </a:r>
            <a:r>
              <a:rPr lang="lt-LT" dirty="0" err="1">
                <a:solidFill>
                  <a:srgbClr val="00B0F0"/>
                </a:solidFill>
              </a:rPr>
              <a:t>the</a:t>
            </a:r>
            <a:r>
              <a:rPr lang="lt-LT" dirty="0">
                <a:solidFill>
                  <a:srgbClr val="00B0F0"/>
                </a:solidFill>
              </a:rPr>
              <a:t> </a:t>
            </a:r>
            <a:r>
              <a:rPr lang="lt-LT" dirty="0" err="1">
                <a:solidFill>
                  <a:srgbClr val="00B0F0"/>
                </a:solidFill>
              </a:rPr>
              <a:t>agenda</a:t>
            </a:r>
            <a:r>
              <a:rPr lang="lt-LT" dirty="0">
                <a:solidFill>
                  <a:srgbClr val="00B0F0"/>
                </a:solidFill>
              </a:rPr>
              <a:t> </a:t>
            </a:r>
            <a:r>
              <a:rPr lang="lt-LT" dirty="0" err="1">
                <a:solidFill>
                  <a:srgbClr val="00B0F0"/>
                </a:solidFill>
              </a:rPr>
              <a:t>for</a:t>
            </a:r>
            <a:r>
              <a:rPr lang="lt-LT" dirty="0">
                <a:solidFill>
                  <a:srgbClr val="00B0F0"/>
                </a:solidFill>
              </a:rPr>
              <a:t> 2016-2020</a:t>
            </a:r>
            <a:endParaRPr lang="en-US" sz="3100" dirty="0">
              <a:solidFill>
                <a:srgbClr val="00B0F0"/>
              </a:solidFill>
            </a:endParaRPr>
          </a:p>
        </p:txBody>
      </p:sp>
      <p:sp>
        <p:nvSpPr>
          <p:cNvPr id="7" name="Turinio vietos rezervavimo ženklas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85725" lvl="1" indent="0">
              <a:spcBef>
                <a:spcPts val="1800"/>
              </a:spcBef>
              <a:buNone/>
            </a:pPr>
            <a:r>
              <a:rPr lang="en-US" sz="3300" dirty="0">
                <a:solidFill>
                  <a:srgbClr val="00B0F0"/>
                </a:solidFill>
              </a:rPr>
              <a:t>Improve quality of external and internal audit</a:t>
            </a:r>
          </a:p>
          <a:p>
            <a:pPr lvl="1">
              <a:spcBef>
                <a:spcPts val="1800"/>
              </a:spcBef>
            </a:pPr>
            <a:r>
              <a:rPr lang="en-US" sz="2600" dirty="0"/>
              <a:t>Evaluation of maturity of audit processes among participating parties will be assessed </a:t>
            </a:r>
            <a:r>
              <a:rPr lang="en-US" sz="2600" dirty="0">
                <a:sym typeface="Wingdings" panose="05000000000000000000" pitchFamily="2" charset="2"/>
              </a:rPr>
              <a:t> sharing of good practice</a:t>
            </a:r>
            <a:endParaRPr lang="en-US" sz="2600" dirty="0"/>
          </a:p>
          <a:p>
            <a:pPr lvl="1">
              <a:spcBef>
                <a:spcPts val="1800"/>
              </a:spcBef>
            </a:pPr>
            <a:r>
              <a:rPr lang="en-US" sz="2600" dirty="0"/>
              <a:t>Needs and opportunities for cooperation with the representatives of other audit-related professional organizations will be assessed</a:t>
            </a:r>
          </a:p>
          <a:p>
            <a:pPr lvl="1">
              <a:spcBef>
                <a:spcPts val="1800"/>
              </a:spcBef>
            </a:pPr>
            <a:r>
              <a:rPr lang="en-US" sz="2600" dirty="0"/>
              <a:t>Conference/seminar/roundtable discussion of the audit methodology and sharing of the results will be organized each year</a:t>
            </a:r>
          </a:p>
          <a:p>
            <a:pPr lvl="1">
              <a:spcBef>
                <a:spcPts val="1800"/>
              </a:spcBef>
            </a:pPr>
            <a:r>
              <a:rPr lang="en-US" sz="2600" dirty="0"/>
              <a:t>Analysis of the existing audit planning process in each participating party will be done and shared</a:t>
            </a:r>
          </a:p>
        </p:txBody>
      </p:sp>
      <p:sp>
        <p:nvSpPr>
          <p:cNvPr id="2" name="Poraštės vietos rezervavimo ženklas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National Audit Office of Lithuania</a:t>
            </a:r>
            <a:endParaRPr lang="lt-LT"/>
          </a:p>
        </p:txBody>
      </p:sp>
      <p:sp>
        <p:nvSpPr>
          <p:cNvPr id="3" name="Skaidrės numerio vietos rezervavimo ženklas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6CB6-5BD7-4087-BAA3-C7D0C48B1033}" type="slidenum">
              <a:rPr lang="lt-LT" smtClean="0"/>
              <a:pPr/>
              <a:t>11</a:t>
            </a:fld>
            <a:endParaRPr lang="lt-LT"/>
          </a:p>
        </p:txBody>
      </p:sp>
      <p:cxnSp>
        <p:nvCxnSpPr>
          <p:cNvPr id="8" name="Tiesioji jungtis 7"/>
          <p:cNvCxnSpPr/>
          <p:nvPr/>
        </p:nvCxnSpPr>
        <p:spPr>
          <a:xfrm>
            <a:off x="457200" y="1268760"/>
            <a:ext cx="8291264" cy="0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03456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aveikslėlis 4" descr="uzsklanda 05_12_tušči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433048" cy="7019329"/>
          </a:xfrm>
          <a:prstGeom prst="rect">
            <a:avLst/>
          </a:prstGeom>
        </p:spPr>
      </p:pic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079612" y="2708920"/>
            <a:ext cx="72008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lt-LT" sz="2800" dirty="0" err="1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National</a:t>
            </a:r>
            <a:r>
              <a:rPr lang="lt-LT" sz="28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lt-LT" sz="2800" dirty="0" err="1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Audit</a:t>
            </a:r>
            <a:r>
              <a:rPr lang="lt-LT" sz="28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 Office </a:t>
            </a:r>
            <a:r>
              <a:rPr lang="lt-LT" sz="2800" dirty="0" err="1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of</a:t>
            </a:r>
            <a:r>
              <a:rPr lang="lt-LT" sz="28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 Lithuania</a:t>
            </a:r>
          </a:p>
          <a:p>
            <a:pPr algn="ctr"/>
            <a:endParaRPr lang="lt-LT" sz="28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  <a:p>
            <a:pPr algn="ctr"/>
            <a:r>
              <a:rPr lang="lt-LT" sz="2800" dirty="0">
                <a:solidFill>
                  <a:schemeClr val="bg1">
                    <a:lumMod val="95000"/>
                  </a:schemeClr>
                </a:solidFill>
                <a:latin typeface="Segoe UI" pitchFamily="34" charset="0"/>
                <a:cs typeface="Segoe UI" pitchFamily="34" charset="0"/>
              </a:rPr>
              <a:t>www.vkontrole.lt </a:t>
            </a:r>
          </a:p>
          <a:p>
            <a:pPr algn="ctr"/>
            <a:r>
              <a:rPr lang="lt-LT" sz="2800" dirty="0">
                <a:solidFill>
                  <a:schemeClr val="bg1">
                    <a:lumMod val="95000"/>
                  </a:schemeClr>
                </a:solidFill>
                <a:latin typeface="Segoe UI" pitchFamily="34" charset="0"/>
                <a:cs typeface="Segoe UI" pitchFamily="34" charset="0"/>
              </a:rPr>
              <a:t>www.vkontrole.lt/vsa</a:t>
            </a:r>
          </a:p>
          <a:p>
            <a:pPr algn="ctr"/>
            <a:endParaRPr lang="lt-LT" sz="28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6" name="Tiesioji jungtis 5"/>
          <p:cNvCxnSpPr>
            <a:cxnSpLocks/>
          </p:cNvCxnSpPr>
          <p:nvPr/>
        </p:nvCxnSpPr>
        <p:spPr>
          <a:xfrm>
            <a:off x="1331640" y="3356992"/>
            <a:ext cx="6696744" cy="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4" name="Paveikslėlis 3" descr="uzsklanda 05_12_tušči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433048" cy="7019329"/>
          </a:xfrm>
          <a:prstGeom prst="rect">
            <a:avLst/>
          </a:prstGeom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23528" y="1340768"/>
            <a:ext cx="7848872" cy="37444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en-US" sz="40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Multilateral national </a:t>
            </a:r>
          </a:p>
          <a:p>
            <a:pPr lvl="0" algn="r">
              <a:spcBef>
                <a:spcPct val="0"/>
              </a:spcBef>
              <a:spcAft>
                <a:spcPts val="1800"/>
              </a:spcAft>
              <a:defRPr/>
            </a:pPr>
            <a:r>
              <a:rPr lang="en-US" sz="40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cooperation agreement</a:t>
            </a:r>
            <a:endParaRPr lang="en-US" sz="40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r">
              <a:spcBef>
                <a:spcPct val="0"/>
              </a:spcBef>
              <a:defRPr/>
            </a:pPr>
            <a:r>
              <a:rPr lang="en-US" sz="40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why we </a:t>
            </a:r>
            <a:r>
              <a:rPr lang="lt-LT" sz="4000" dirty="0" err="1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do</a:t>
            </a:r>
            <a:r>
              <a:rPr lang="en-US" sz="40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it? </a:t>
            </a:r>
          </a:p>
          <a:p>
            <a:pPr lvl="0" algn="r">
              <a:spcBef>
                <a:spcPct val="0"/>
              </a:spcBef>
              <a:defRPr/>
            </a:pPr>
            <a:r>
              <a:rPr lang="en-US" sz="40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what we have achieved</a:t>
            </a:r>
            <a:r>
              <a:rPr lang="lt-LT" sz="40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lt-LT" sz="4000" dirty="0" err="1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so</a:t>
            </a:r>
            <a:r>
              <a:rPr lang="lt-LT" sz="40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lt-LT" sz="4000" dirty="0" err="1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far</a:t>
            </a:r>
            <a:r>
              <a:rPr lang="en-US" sz="40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?</a:t>
            </a:r>
          </a:p>
          <a:p>
            <a:pPr lvl="0" algn="r">
              <a:spcBef>
                <a:spcPct val="0"/>
              </a:spcBef>
              <a:defRPr/>
            </a:pPr>
            <a:r>
              <a:rPr lang="en-US" sz="40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what’s next?</a:t>
            </a:r>
            <a:endParaRPr kumimoji="0" lang="en-US" sz="4000" u="none" strike="noStrike" kern="1200" cap="none" spc="0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475656" y="6093296"/>
            <a:ext cx="6696744" cy="47667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400" u="none" strike="noStrike" kern="120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Kristina Jakštonytė, National Audit Office of Lithuania</a:t>
            </a:r>
          </a:p>
          <a:p>
            <a:pPr marL="342900" marR="0" lvl="0" indent="-342900" algn="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400" u="none" strike="noStrike" kern="120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11 May 2017, Brussels</a:t>
            </a:r>
          </a:p>
        </p:txBody>
      </p:sp>
      <p:cxnSp>
        <p:nvCxnSpPr>
          <p:cNvPr id="9" name="Tiesioji jungtis 8"/>
          <p:cNvCxnSpPr>
            <a:cxnSpLocks/>
          </p:cNvCxnSpPr>
          <p:nvPr/>
        </p:nvCxnSpPr>
        <p:spPr>
          <a:xfrm>
            <a:off x="1475656" y="2924944"/>
            <a:ext cx="6696744" cy="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vadinima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err="1">
                <a:solidFill>
                  <a:srgbClr val="00B0F0"/>
                </a:solidFill>
              </a:rPr>
              <a:t>What</a:t>
            </a:r>
            <a:r>
              <a:rPr lang="lt-LT" dirty="0">
                <a:solidFill>
                  <a:srgbClr val="00B0F0"/>
                </a:solidFill>
              </a:rPr>
              <a:t> </a:t>
            </a:r>
            <a:r>
              <a:rPr lang="lt-LT" dirty="0" err="1">
                <a:solidFill>
                  <a:srgbClr val="00B0F0"/>
                </a:solidFill>
              </a:rPr>
              <a:t>and</a:t>
            </a:r>
            <a:r>
              <a:rPr lang="lt-LT" dirty="0">
                <a:solidFill>
                  <a:srgbClr val="00B0F0"/>
                </a:solidFill>
              </a:rPr>
              <a:t> </a:t>
            </a:r>
            <a:r>
              <a:rPr lang="lt-LT" dirty="0" err="1">
                <a:solidFill>
                  <a:srgbClr val="00B0F0"/>
                </a:solidFill>
              </a:rPr>
              <a:t>Why</a:t>
            </a:r>
            <a:r>
              <a:rPr lang="lt-LT" dirty="0">
                <a:solidFill>
                  <a:srgbClr val="00B0F0"/>
                </a:solidFill>
              </a:rPr>
              <a:t>?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7" name="Turinio vietos rezervavimo ženklas 6"/>
          <p:cNvSpPr>
            <a:spLocks noGrp="1"/>
          </p:cNvSpPr>
          <p:nvPr>
            <p:ph idx="1"/>
          </p:nvPr>
        </p:nvSpPr>
        <p:spPr>
          <a:xfrm>
            <a:off x="971600" y="1600200"/>
            <a:ext cx="7776864" cy="4525963"/>
          </a:xfrm>
        </p:spPr>
        <p:txBody>
          <a:bodyPr>
            <a:normAutofit/>
          </a:bodyPr>
          <a:lstStyle/>
          <a:p>
            <a:pPr marL="1257300" indent="-1171575">
              <a:buNone/>
            </a:pPr>
            <a:r>
              <a:rPr lang="en-US" sz="2800" dirty="0">
                <a:solidFill>
                  <a:srgbClr val="00B0F0"/>
                </a:solidFill>
              </a:rPr>
              <a:t>What</a:t>
            </a:r>
            <a:r>
              <a:rPr lang="en-US" sz="2800" dirty="0"/>
              <a:t> – cooperation between auditors conducting audits in the public sector</a:t>
            </a:r>
          </a:p>
          <a:p>
            <a:pPr marL="1257300" indent="-1171575">
              <a:buNone/>
            </a:pPr>
            <a:endParaRPr lang="en-US" sz="2800" dirty="0"/>
          </a:p>
          <a:p>
            <a:pPr marL="1257300" indent="-1171575">
              <a:buNone/>
            </a:pPr>
            <a:r>
              <a:rPr lang="en-US" sz="2800" dirty="0">
                <a:solidFill>
                  <a:srgbClr val="00B0F0"/>
                </a:solidFill>
              </a:rPr>
              <a:t>Why</a:t>
            </a:r>
            <a:r>
              <a:rPr lang="en-US" sz="2800" dirty="0"/>
              <a:t> –  essential purpose of helping to </a:t>
            </a:r>
          </a:p>
          <a:p>
            <a:pPr marL="1257300" indent="-1171575">
              <a:buNone/>
            </a:pPr>
            <a:r>
              <a:rPr lang="en-US" sz="2800" dirty="0"/>
              <a:t>	improve management in public sector,</a:t>
            </a:r>
          </a:p>
          <a:p>
            <a:pPr marL="1257300" indent="-1257300">
              <a:buNone/>
            </a:pPr>
            <a:r>
              <a:rPr lang="en-US" sz="2800" dirty="0"/>
              <a:t>	quality of both internal and external audit</a:t>
            </a:r>
          </a:p>
          <a:p>
            <a:pPr marL="1257300" indent="-1257300">
              <a:buNone/>
            </a:pPr>
            <a:r>
              <a:rPr lang="en-US" sz="2800" dirty="0"/>
              <a:t>	increase public confidence in auditors. </a:t>
            </a:r>
          </a:p>
          <a:p>
            <a:endParaRPr lang="en-US" sz="2800" dirty="0"/>
          </a:p>
        </p:txBody>
      </p:sp>
      <p:cxnSp>
        <p:nvCxnSpPr>
          <p:cNvPr id="3" name="Tiesioji jungtis 2"/>
          <p:cNvCxnSpPr/>
          <p:nvPr/>
        </p:nvCxnSpPr>
        <p:spPr>
          <a:xfrm>
            <a:off x="457200" y="1268760"/>
            <a:ext cx="8291264" cy="0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National Audit Office of Lithuania</a:t>
            </a:r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6CB6-5BD7-4087-BAA3-C7D0C48B1033}" type="slidenum">
              <a:rPr lang="lt-LT" smtClean="0"/>
              <a:pPr/>
              <a:t>3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8710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vadinima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Participating parties</a:t>
            </a:r>
          </a:p>
        </p:txBody>
      </p:sp>
      <p:sp>
        <p:nvSpPr>
          <p:cNvPr id="7" name="Turinio vietos rezervavimo ženklas 6"/>
          <p:cNvSpPr>
            <a:spLocks noGrp="1"/>
          </p:cNvSpPr>
          <p:nvPr>
            <p:ph idx="1"/>
          </p:nvPr>
        </p:nvSpPr>
        <p:spPr>
          <a:xfrm>
            <a:off x="1043608" y="1600200"/>
            <a:ext cx="7643192" cy="4525963"/>
          </a:xfrm>
        </p:spPr>
        <p:txBody>
          <a:bodyPr>
            <a:normAutofit/>
          </a:bodyPr>
          <a:lstStyle/>
          <a:p>
            <a:r>
              <a:rPr lang="en-US" sz="2800" dirty="0"/>
              <a:t>National Audit Office of Lithuania</a:t>
            </a:r>
          </a:p>
          <a:p>
            <a:r>
              <a:rPr lang="en-US" sz="2800" dirty="0"/>
              <a:t>Institute of Internal Auditors</a:t>
            </a:r>
          </a:p>
          <a:p>
            <a:r>
              <a:rPr lang="en-US" sz="2800" dirty="0"/>
              <a:t>Association of Municipal Controllers</a:t>
            </a:r>
          </a:p>
          <a:p>
            <a:r>
              <a:rPr lang="en-US" sz="2800" dirty="0"/>
              <a:t>Lithuanian Chamber of Auditors</a:t>
            </a:r>
          </a:p>
          <a:p>
            <a:r>
              <a:rPr lang="en-US" sz="2800" dirty="0"/>
              <a:t>Ministry of Finance (joined in 2010)</a:t>
            </a:r>
          </a:p>
        </p:txBody>
      </p:sp>
      <p:sp>
        <p:nvSpPr>
          <p:cNvPr id="10" name="Poraštės vietos rezervavimo ženklas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National Audit Office of Lithuania</a:t>
            </a:r>
            <a:endParaRPr lang="lt-LT"/>
          </a:p>
        </p:txBody>
      </p:sp>
      <p:sp>
        <p:nvSpPr>
          <p:cNvPr id="11" name="Skaidrės numerio vietos rezervavimo ženklas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6CB6-5BD7-4087-BAA3-C7D0C48B1033}" type="slidenum">
              <a:rPr lang="lt-LT" smtClean="0"/>
              <a:pPr/>
              <a:t>4</a:t>
            </a:fld>
            <a:endParaRPr lang="lt-LT"/>
          </a:p>
        </p:txBody>
      </p:sp>
      <p:cxnSp>
        <p:nvCxnSpPr>
          <p:cNvPr id="12" name="Tiesioji jungtis 11"/>
          <p:cNvCxnSpPr/>
          <p:nvPr/>
        </p:nvCxnSpPr>
        <p:spPr>
          <a:xfrm>
            <a:off x="457200" y="1268760"/>
            <a:ext cx="8291264" cy="0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vadinima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>
                <a:solidFill>
                  <a:srgbClr val="00B0F0"/>
                </a:solidFill>
              </a:rPr>
              <a:t>3 </a:t>
            </a:r>
            <a:r>
              <a:rPr lang="lt-LT" dirty="0" err="1">
                <a:solidFill>
                  <a:srgbClr val="00B0F0"/>
                </a:solidFill>
              </a:rPr>
              <a:t>periods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7" name="Turinio vietos rezervavimo ženklas 6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32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sz="2800" dirty="0" err="1"/>
              <a:t>Initial</a:t>
            </a:r>
            <a:r>
              <a:rPr lang="lt-LT" sz="2800" dirty="0"/>
              <a:t> </a:t>
            </a:r>
            <a:r>
              <a:rPr lang="lt-LT" sz="2800" dirty="0" err="1"/>
              <a:t>agreement</a:t>
            </a:r>
            <a:r>
              <a:rPr lang="lt-LT" sz="2800" dirty="0"/>
              <a:t> </a:t>
            </a:r>
            <a:r>
              <a:rPr lang="lt-LT" sz="2800" dirty="0" err="1"/>
              <a:t>in</a:t>
            </a:r>
            <a:r>
              <a:rPr lang="lt-LT" sz="2800" dirty="0"/>
              <a:t> 2005</a:t>
            </a:r>
          </a:p>
        </p:txBody>
      </p:sp>
      <p:sp>
        <p:nvSpPr>
          <p:cNvPr id="2" name="Poraštės vietos rezervavimo ženklas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National Audit Office of Lithuania</a:t>
            </a:r>
            <a:endParaRPr lang="lt-LT"/>
          </a:p>
        </p:txBody>
      </p:sp>
      <p:sp>
        <p:nvSpPr>
          <p:cNvPr id="3" name="Skaidrės numerio vietos rezervavimo ženklas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6CB6-5BD7-4087-BAA3-C7D0C48B1033}" type="slidenum">
              <a:rPr lang="lt-LT" smtClean="0"/>
              <a:pPr/>
              <a:t>5</a:t>
            </a:fld>
            <a:endParaRPr lang="lt-LT"/>
          </a:p>
        </p:txBody>
      </p:sp>
      <p:cxnSp>
        <p:nvCxnSpPr>
          <p:cNvPr id="8" name="Tiesioji jungtis 7"/>
          <p:cNvCxnSpPr/>
          <p:nvPr/>
        </p:nvCxnSpPr>
        <p:spPr>
          <a:xfrm>
            <a:off x="457200" y="1268760"/>
            <a:ext cx="8291264" cy="0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urinio vietos rezervavimo ženklas 6"/>
          <p:cNvSpPr txBox="1">
            <a:spLocks/>
          </p:cNvSpPr>
          <p:nvPr/>
        </p:nvSpPr>
        <p:spPr>
          <a:xfrm>
            <a:off x="457200" y="2631827"/>
            <a:ext cx="2173518" cy="11807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800"/>
              </a:spcBef>
              <a:buNone/>
            </a:pPr>
            <a:r>
              <a:rPr lang="lt-LT" sz="2800" dirty="0"/>
              <a:t>1st </a:t>
            </a:r>
            <a:r>
              <a:rPr lang="lt-LT" sz="2800" dirty="0" err="1"/>
              <a:t>period</a:t>
            </a:r>
            <a:r>
              <a:rPr lang="lt-LT" sz="2800" dirty="0"/>
              <a:t> </a:t>
            </a:r>
            <a:r>
              <a:rPr lang="lt-LT" sz="2800" dirty="0">
                <a:solidFill>
                  <a:srgbClr val="00B0F0"/>
                </a:solidFill>
              </a:rPr>
              <a:t>2005-2010 </a:t>
            </a:r>
            <a:r>
              <a:rPr lang="lt-LT" sz="2800" dirty="0" err="1">
                <a:solidFill>
                  <a:srgbClr val="00B0F0"/>
                </a:solidFill>
              </a:rPr>
              <a:t>erratic</a:t>
            </a:r>
            <a:r>
              <a:rPr lang="lt-LT" sz="2800" dirty="0">
                <a:solidFill>
                  <a:srgbClr val="00B0F0"/>
                </a:solidFill>
              </a:rPr>
              <a:t> </a:t>
            </a:r>
            <a:endParaRPr lang="en-US" sz="2800" dirty="0">
              <a:solidFill>
                <a:srgbClr val="00B0F0"/>
              </a:solidFill>
            </a:endParaRPr>
          </a:p>
        </p:txBody>
      </p:sp>
      <p:sp>
        <p:nvSpPr>
          <p:cNvPr id="10" name="Turinio vietos rezervavimo ženklas 6"/>
          <p:cNvSpPr txBox="1">
            <a:spLocks/>
          </p:cNvSpPr>
          <p:nvPr/>
        </p:nvSpPr>
        <p:spPr>
          <a:xfrm>
            <a:off x="3306688" y="2631827"/>
            <a:ext cx="2173518" cy="251188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800"/>
              </a:spcBef>
              <a:buNone/>
            </a:pPr>
            <a:r>
              <a:rPr lang="lt-LT" sz="2800" dirty="0"/>
              <a:t>2nd </a:t>
            </a:r>
            <a:r>
              <a:rPr lang="lt-LT" sz="2800" dirty="0" err="1"/>
              <a:t>period</a:t>
            </a:r>
            <a:r>
              <a:rPr lang="lt-LT" sz="2800" dirty="0"/>
              <a:t> </a:t>
            </a:r>
            <a:r>
              <a:rPr lang="lt-LT" sz="2800" dirty="0">
                <a:solidFill>
                  <a:srgbClr val="00B0F0"/>
                </a:solidFill>
              </a:rPr>
              <a:t>2011-2015 </a:t>
            </a:r>
            <a:r>
              <a:rPr lang="lt-LT" sz="2800" dirty="0" err="1">
                <a:solidFill>
                  <a:srgbClr val="00B0F0"/>
                </a:solidFill>
              </a:rPr>
              <a:t>stuctured</a:t>
            </a:r>
            <a:r>
              <a:rPr lang="lt-LT" sz="2800" dirty="0">
                <a:solidFill>
                  <a:srgbClr val="00B0F0"/>
                </a:solidFill>
              </a:rPr>
              <a:t> </a:t>
            </a:r>
          </a:p>
          <a:p>
            <a:pPr marL="0" indent="0" algn="ctr">
              <a:spcBef>
                <a:spcPts val="1800"/>
              </a:spcBef>
              <a:buNone/>
            </a:pPr>
            <a:r>
              <a:rPr lang="lt-LT" sz="2200" dirty="0" err="1"/>
              <a:t>Cooperation</a:t>
            </a:r>
            <a:r>
              <a:rPr lang="lt-LT" sz="2200" dirty="0"/>
              <a:t> </a:t>
            </a:r>
            <a:r>
              <a:rPr lang="lt-LT" sz="2200" dirty="0" err="1"/>
              <a:t>programme</a:t>
            </a:r>
            <a:r>
              <a:rPr lang="lt-LT" sz="2200" dirty="0"/>
              <a:t> </a:t>
            </a:r>
            <a:r>
              <a:rPr lang="lt-LT" sz="2200" dirty="0" err="1"/>
              <a:t>for</a:t>
            </a:r>
            <a:r>
              <a:rPr lang="lt-LT" sz="2200" dirty="0"/>
              <a:t> 2011-2015</a:t>
            </a:r>
            <a:endParaRPr lang="en-US" sz="2200" dirty="0">
              <a:solidFill>
                <a:srgbClr val="00B0F0"/>
              </a:solidFill>
            </a:endParaRPr>
          </a:p>
        </p:txBody>
      </p:sp>
      <p:sp>
        <p:nvSpPr>
          <p:cNvPr id="12" name="Turinio vietos rezervavimo ženklas 6"/>
          <p:cNvSpPr txBox="1">
            <a:spLocks/>
          </p:cNvSpPr>
          <p:nvPr/>
        </p:nvSpPr>
        <p:spPr>
          <a:xfrm>
            <a:off x="6156176" y="2631827"/>
            <a:ext cx="2173518" cy="251188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800"/>
              </a:spcBef>
              <a:buNone/>
            </a:pPr>
            <a:r>
              <a:rPr lang="lt-LT" sz="2800" dirty="0"/>
              <a:t>3rd </a:t>
            </a:r>
            <a:r>
              <a:rPr lang="lt-LT" sz="2800" dirty="0" err="1"/>
              <a:t>period</a:t>
            </a:r>
            <a:r>
              <a:rPr lang="lt-LT" sz="2800" dirty="0"/>
              <a:t> </a:t>
            </a:r>
            <a:r>
              <a:rPr lang="lt-LT" sz="2800" dirty="0">
                <a:solidFill>
                  <a:srgbClr val="00B0F0"/>
                </a:solidFill>
              </a:rPr>
              <a:t>2016-2020 </a:t>
            </a:r>
            <a:r>
              <a:rPr lang="lt-LT" sz="2800" dirty="0" err="1">
                <a:solidFill>
                  <a:srgbClr val="00B0F0"/>
                </a:solidFill>
              </a:rPr>
              <a:t>ambitious</a:t>
            </a:r>
            <a:r>
              <a:rPr lang="lt-LT" sz="2800" dirty="0">
                <a:solidFill>
                  <a:srgbClr val="00B0F0"/>
                </a:solidFill>
              </a:rPr>
              <a:t> </a:t>
            </a:r>
          </a:p>
          <a:p>
            <a:pPr marL="0" indent="0" algn="ctr">
              <a:spcBef>
                <a:spcPts val="1800"/>
              </a:spcBef>
              <a:buNone/>
            </a:pPr>
            <a:r>
              <a:rPr lang="lt-LT" sz="2200" dirty="0" err="1"/>
              <a:t>Cooperation</a:t>
            </a:r>
            <a:r>
              <a:rPr lang="lt-LT" sz="2200" dirty="0"/>
              <a:t> </a:t>
            </a:r>
            <a:r>
              <a:rPr lang="lt-LT" sz="2200" dirty="0" err="1"/>
              <a:t>programme</a:t>
            </a:r>
            <a:r>
              <a:rPr lang="lt-LT" sz="2200" dirty="0"/>
              <a:t> </a:t>
            </a:r>
            <a:r>
              <a:rPr lang="lt-LT" sz="2200" dirty="0" err="1"/>
              <a:t>for</a:t>
            </a:r>
            <a:r>
              <a:rPr lang="lt-LT" sz="2200" dirty="0"/>
              <a:t> 2016-2020</a:t>
            </a:r>
            <a:endParaRPr lang="en-US" sz="2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504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vadinima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B0F0"/>
                </a:solidFill>
              </a:rPr>
              <a:t>Cooperation programme</a:t>
            </a:r>
          </a:p>
        </p:txBody>
      </p:sp>
      <p:sp>
        <p:nvSpPr>
          <p:cNvPr id="7" name="Turinio vietos rezervavimo ženklas 6"/>
          <p:cNvSpPr>
            <a:spLocks noGrp="1"/>
          </p:cNvSpPr>
          <p:nvPr>
            <p:ph idx="1"/>
          </p:nvPr>
        </p:nvSpPr>
        <p:spPr>
          <a:xfrm>
            <a:off x="971600" y="1600200"/>
            <a:ext cx="7715200" cy="4525963"/>
          </a:xfrm>
        </p:spPr>
        <p:txBody>
          <a:bodyPr>
            <a:normAutofit/>
          </a:bodyPr>
          <a:lstStyle/>
          <a:p>
            <a:r>
              <a:rPr lang="lt-LT" sz="2400" dirty="0"/>
              <a:t>O</a:t>
            </a:r>
            <a:r>
              <a:rPr lang="en-GB" sz="2400" dirty="0" err="1"/>
              <a:t>bjectives</a:t>
            </a:r>
            <a:r>
              <a:rPr lang="en-GB" sz="2400" dirty="0"/>
              <a:t> to be accomplished</a:t>
            </a:r>
            <a:endParaRPr lang="lt-LT" sz="2400" dirty="0"/>
          </a:p>
          <a:p>
            <a:r>
              <a:rPr lang="en-GB" sz="2400" dirty="0"/>
              <a:t>Measures for their accomplishment</a:t>
            </a:r>
            <a:endParaRPr lang="lt-LT" sz="2400" dirty="0"/>
          </a:p>
          <a:p>
            <a:r>
              <a:rPr lang="en-GB" sz="2400" dirty="0"/>
              <a:t>Deadlines</a:t>
            </a:r>
            <a:endParaRPr lang="lt-LT" sz="2400" dirty="0"/>
          </a:p>
          <a:p>
            <a:r>
              <a:rPr lang="en-GB" sz="2400" dirty="0"/>
              <a:t>Parties responsible for coordination</a:t>
            </a:r>
            <a:endParaRPr lang="lt-LT" sz="2400" dirty="0"/>
          </a:p>
          <a:p>
            <a:pPr marL="0" indent="0">
              <a:buNone/>
            </a:pPr>
            <a:endParaRPr lang="lt-LT" sz="2400" dirty="0"/>
          </a:p>
          <a:p>
            <a:pPr marL="0" indent="0">
              <a:buNone/>
            </a:pPr>
            <a:r>
              <a:rPr lang="en-GB" sz="2400" dirty="0"/>
              <a:t>Cooperation committee established to monitor the implementation </a:t>
            </a:r>
            <a:endParaRPr lang="lt-LT" sz="2400" dirty="0"/>
          </a:p>
        </p:txBody>
      </p:sp>
      <p:sp>
        <p:nvSpPr>
          <p:cNvPr id="2" name="Poraštės vietos rezervavimo ženklas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National Audit Office of Lithuania</a:t>
            </a:r>
            <a:endParaRPr lang="lt-LT"/>
          </a:p>
        </p:txBody>
      </p:sp>
      <p:sp>
        <p:nvSpPr>
          <p:cNvPr id="3" name="Skaidrės numerio vietos rezervavimo ženklas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6CB6-5BD7-4087-BAA3-C7D0C48B1033}" type="slidenum">
              <a:rPr lang="lt-LT" smtClean="0"/>
              <a:pPr/>
              <a:t>6</a:t>
            </a:fld>
            <a:endParaRPr lang="lt-LT"/>
          </a:p>
        </p:txBody>
      </p:sp>
      <p:cxnSp>
        <p:nvCxnSpPr>
          <p:cNvPr id="8" name="Tiesioji jungtis 7"/>
          <p:cNvCxnSpPr/>
          <p:nvPr/>
        </p:nvCxnSpPr>
        <p:spPr>
          <a:xfrm>
            <a:off x="457200" y="1268760"/>
            <a:ext cx="8291264" cy="0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9104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vadinima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dirty="0" err="1">
                <a:solidFill>
                  <a:srgbClr val="00B0F0"/>
                </a:solidFill>
              </a:rPr>
              <a:t>What‘s</a:t>
            </a:r>
            <a:r>
              <a:rPr lang="lt-LT" dirty="0">
                <a:solidFill>
                  <a:srgbClr val="00B0F0"/>
                </a:solidFill>
              </a:rPr>
              <a:t> </a:t>
            </a:r>
            <a:r>
              <a:rPr lang="lt-LT" dirty="0" err="1">
                <a:solidFill>
                  <a:srgbClr val="00B0F0"/>
                </a:solidFill>
              </a:rPr>
              <a:t>achieved</a:t>
            </a:r>
            <a:r>
              <a:rPr lang="lt-LT" dirty="0">
                <a:solidFill>
                  <a:srgbClr val="00B0F0"/>
                </a:solidFill>
              </a:rPr>
              <a:t> 2011-2015</a:t>
            </a:r>
            <a:endParaRPr lang="en-US" sz="3100" dirty="0"/>
          </a:p>
        </p:txBody>
      </p:sp>
      <p:sp>
        <p:nvSpPr>
          <p:cNvPr id="7" name="Turinio vietos rezervavimo ženklas 6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33056"/>
          </a:xfrm>
        </p:spPr>
        <p:txBody>
          <a:bodyPr>
            <a:normAutofit lnSpcReduction="10000"/>
          </a:bodyPr>
          <a:lstStyle/>
          <a:p>
            <a:pPr marL="85725" lvl="1" indent="0">
              <a:spcBef>
                <a:spcPts val="1800"/>
              </a:spcBef>
              <a:buNone/>
            </a:pPr>
            <a:r>
              <a:rPr lang="en-US" dirty="0">
                <a:solidFill>
                  <a:srgbClr val="00B0F0"/>
                </a:solidFill>
              </a:rPr>
              <a:t>Improving management of public sector </a:t>
            </a:r>
          </a:p>
          <a:p>
            <a:pPr lvl="1">
              <a:spcBef>
                <a:spcPts val="1800"/>
              </a:spcBef>
            </a:pPr>
            <a:r>
              <a:rPr lang="en-US" sz="2200" dirty="0"/>
              <a:t>methodologies for assessment of public sector internal control have been reviewed</a:t>
            </a:r>
          </a:p>
          <a:p>
            <a:pPr lvl="1">
              <a:spcBef>
                <a:spcPts val="1800"/>
              </a:spcBef>
            </a:pPr>
            <a:r>
              <a:rPr lang="en-US" sz="2200" dirty="0"/>
              <a:t>common aspects of assessment have been identified</a:t>
            </a:r>
          </a:p>
          <a:p>
            <a:pPr lvl="1">
              <a:spcBef>
                <a:spcPts val="1800"/>
              </a:spcBef>
            </a:pPr>
            <a:r>
              <a:rPr lang="en-US" sz="2200" dirty="0"/>
              <a:t>Guidelines for public sector entities on internal control establishment, operation, development and evaluation, that define the basic principles of internal control have been developed</a:t>
            </a:r>
            <a:endParaRPr lang="lt-LT" sz="2200" dirty="0"/>
          </a:p>
          <a:p>
            <a:pPr lvl="1">
              <a:spcBef>
                <a:spcPts val="1800"/>
              </a:spcBef>
            </a:pPr>
            <a:r>
              <a:rPr lang="en-GB" sz="2200" dirty="0"/>
              <a:t>To enhance the use of Guidelines presentations-discussions were organized</a:t>
            </a:r>
            <a:endParaRPr lang="en-US" sz="2200" dirty="0"/>
          </a:p>
        </p:txBody>
      </p:sp>
      <p:sp>
        <p:nvSpPr>
          <p:cNvPr id="2" name="Poraštės vietos rezervavimo ženklas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National Audit Office of Lithuania</a:t>
            </a:r>
            <a:endParaRPr lang="lt-LT"/>
          </a:p>
        </p:txBody>
      </p:sp>
      <p:sp>
        <p:nvSpPr>
          <p:cNvPr id="3" name="Skaidrės numerio vietos rezervavimo ženklas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6CB6-5BD7-4087-BAA3-C7D0C48B1033}" type="slidenum">
              <a:rPr lang="lt-LT" smtClean="0"/>
              <a:pPr/>
              <a:t>7</a:t>
            </a:fld>
            <a:endParaRPr lang="lt-LT"/>
          </a:p>
        </p:txBody>
      </p:sp>
      <p:cxnSp>
        <p:nvCxnSpPr>
          <p:cNvPr id="8" name="Tiesioji jungtis 7"/>
          <p:cNvCxnSpPr/>
          <p:nvPr/>
        </p:nvCxnSpPr>
        <p:spPr>
          <a:xfrm>
            <a:off x="457200" y="1268760"/>
            <a:ext cx="8291264" cy="0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9930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vadinima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dirty="0" err="1">
                <a:solidFill>
                  <a:srgbClr val="00B0F0"/>
                </a:solidFill>
              </a:rPr>
              <a:t>What‘s</a:t>
            </a:r>
            <a:r>
              <a:rPr lang="lt-LT" dirty="0">
                <a:solidFill>
                  <a:srgbClr val="00B0F0"/>
                </a:solidFill>
              </a:rPr>
              <a:t> </a:t>
            </a:r>
            <a:r>
              <a:rPr lang="lt-LT" dirty="0" err="1">
                <a:solidFill>
                  <a:srgbClr val="00B0F0"/>
                </a:solidFill>
              </a:rPr>
              <a:t>achieved</a:t>
            </a:r>
            <a:r>
              <a:rPr lang="lt-LT" dirty="0">
                <a:solidFill>
                  <a:srgbClr val="00B0F0"/>
                </a:solidFill>
              </a:rPr>
              <a:t> 2011-2015</a:t>
            </a:r>
            <a:endParaRPr lang="en-US" sz="3100" dirty="0">
              <a:solidFill>
                <a:srgbClr val="00B0F0"/>
              </a:solidFill>
            </a:endParaRPr>
          </a:p>
        </p:txBody>
      </p:sp>
      <p:sp>
        <p:nvSpPr>
          <p:cNvPr id="7" name="Turinio vietos rezervavimo ženklas 6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fontScale="92500"/>
          </a:bodyPr>
          <a:lstStyle/>
          <a:p>
            <a:pPr marL="85725" lvl="1" indent="0">
              <a:spcBef>
                <a:spcPts val="1800"/>
              </a:spcBef>
              <a:buNone/>
              <a:tabLst>
                <a:tab pos="180975" algn="l"/>
              </a:tabLst>
            </a:pPr>
            <a:r>
              <a:rPr lang="en-US" sz="3000" dirty="0">
                <a:solidFill>
                  <a:srgbClr val="00B0F0"/>
                </a:solidFill>
              </a:rPr>
              <a:t>Increasing public confidence in the auditing profession</a:t>
            </a:r>
          </a:p>
          <a:p>
            <a:pPr lvl="1">
              <a:spcBef>
                <a:spcPts val="1800"/>
              </a:spcBef>
            </a:pPr>
            <a:r>
              <a:rPr lang="en-US" sz="2400" dirty="0"/>
              <a:t>New </a:t>
            </a:r>
            <a:r>
              <a:rPr lang="en-US" sz="2400" dirty="0" err="1"/>
              <a:t>webportal</a:t>
            </a:r>
            <a:r>
              <a:rPr lang="en-US" sz="2400" dirty="0"/>
              <a:t> on public sector audit launched (hostel by NAOL)</a:t>
            </a:r>
          </a:p>
          <a:p>
            <a:pPr marL="85725" lvl="1" indent="0">
              <a:spcBef>
                <a:spcPts val="1800"/>
              </a:spcBef>
              <a:buNone/>
              <a:tabLst>
                <a:tab pos="180975" algn="l"/>
              </a:tabLst>
            </a:pPr>
            <a:r>
              <a:rPr lang="en-US" sz="3000" dirty="0">
                <a:solidFill>
                  <a:srgbClr val="00B0F0"/>
                </a:solidFill>
              </a:rPr>
              <a:t>Increasing quality of internal and external audit</a:t>
            </a:r>
          </a:p>
          <a:p>
            <a:pPr lvl="1">
              <a:spcBef>
                <a:spcPts val="1800"/>
              </a:spcBef>
            </a:pPr>
            <a:r>
              <a:rPr lang="en-US" sz="2400" dirty="0"/>
              <a:t>Presentations and discussions were organized to share </a:t>
            </a:r>
          </a:p>
          <a:p>
            <a:pPr lvl="2">
              <a:spcBef>
                <a:spcPts val="600"/>
              </a:spcBef>
            </a:pPr>
            <a:r>
              <a:rPr lang="en-US" dirty="0"/>
              <a:t>results of audits</a:t>
            </a:r>
          </a:p>
          <a:p>
            <a:pPr lvl="2">
              <a:spcBef>
                <a:spcPts val="600"/>
              </a:spcBef>
            </a:pPr>
            <a:r>
              <a:rPr lang="en-US" dirty="0"/>
              <a:t>audit methodology</a:t>
            </a:r>
          </a:p>
          <a:p>
            <a:pPr lvl="2">
              <a:spcBef>
                <a:spcPts val="600"/>
              </a:spcBef>
            </a:pPr>
            <a:r>
              <a:rPr lang="en-US" dirty="0"/>
              <a:t>auditors training systems</a:t>
            </a:r>
          </a:p>
          <a:p>
            <a:pPr lvl="2">
              <a:spcBef>
                <a:spcPts val="600"/>
              </a:spcBef>
            </a:pPr>
            <a:r>
              <a:rPr lang="en-US" dirty="0"/>
              <a:t>audit quality assurance systems. </a:t>
            </a:r>
          </a:p>
          <a:p>
            <a:pPr lvl="1">
              <a:spcBef>
                <a:spcPts val="1800"/>
              </a:spcBef>
            </a:pPr>
            <a:r>
              <a:rPr lang="en-US" sz="2400" dirty="0"/>
              <a:t>Overall in 5 years </a:t>
            </a:r>
            <a:r>
              <a:rPr lang="lt-LT" sz="2400" dirty="0"/>
              <a:t>– </a:t>
            </a:r>
            <a:r>
              <a:rPr lang="en-US" sz="2400" dirty="0"/>
              <a:t>9 </a:t>
            </a:r>
            <a:r>
              <a:rPr lang="lt-LT" sz="2400" dirty="0" err="1"/>
              <a:t>events</a:t>
            </a:r>
            <a:r>
              <a:rPr lang="lt-LT" sz="2400" dirty="0"/>
              <a:t>.</a:t>
            </a:r>
            <a:endParaRPr lang="en-US" dirty="0"/>
          </a:p>
        </p:txBody>
      </p:sp>
      <p:sp>
        <p:nvSpPr>
          <p:cNvPr id="2" name="Poraštės vietos rezervavimo ženklas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National Audit Office of Lithuania</a:t>
            </a:r>
            <a:endParaRPr lang="lt-LT"/>
          </a:p>
        </p:txBody>
      </p:sp>
      <p:sp>
        <p:nvSpPr>
          <p:cNvPr id="3" name="Skaidrės numerio vietos rezervavimo ženklas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6CB6-5BD7-4087-BAA3-C7D0C48B1033}" type="slidenum">
              <a:rPr lang="lt-LT" smtClean="0"/>
              <a:pPr/>
              <a:t>8</a:t>
            </a:fld>
            <a:endParaRPr lang="lt-LT"/>
          </a:p>
        </p:txBody>
      </p:sp>
      <p:cxnSp>
        <p:nvCxnSpPr>
          <p:cNvPr id="8" name="Tiesioji jungtis 7"/>
          <p:cNvCxnSpPr/>
          <p:nvPr/>
        </p:nvCxnSpPr>
        <p:spPr>
          <a:xfrm>
            <a:off x="457200" y="1268760"/>
            <a:ext cx="8291264" cy="0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5021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vadinimas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txBody>
          <a:bodyPr>
            <a:normAutofit fontScale="90000"/>
          </a:bodyPr>
          <a:lstStyle/>
          <a:p>
            <a:r>
              <a:rPr lang="lt-LT" dirty="0" err="1">
                <a:solidFill>
                  <a:srgbClr val="00B0F0"/>
                </a:solidFill>
              </a:rPr>
              <a:t>What‘s</a:t>
            </a:r>
            <a:r>
              <a:rPr lang="lt-LT" dirty="0">
                <a:solidFill>
                  <a:srgbClr val="00B0F0"/>
                </a:solidFill>
              </a:rPr>
              <a:t> </a:t>
            </a:r>
            <a:r>
              <a:rPr lang="lt-LT" dirty="0" err="1">
                <a:solidFill>
                  <a:srgbClr val="00B0F0"/>
                </a:solidFill>
              </a:rPr>
              <a:t>on</a:t>
            </a:r>
            <a:r>
              <a:rPr lang="lt-LT" dirty="0">
                <a:solidFill>
                  <a:srgbClr val="00B0F0"/>
                </a:solidFill>
              </a:rPr>
              <a:t> </a:t>
            </a:r>
            <a:r>
              <a:rPr lang="lt-LT" dirty="0" err="1">
                <a:solidFill>
                  <a:srgbClr val="00B0F0"/>
                </a:solidFill>
              </a:rPr>
              <a:t>the</a:t>
            </a:r>
            <a:r>
              <a:rPr lang="lt-LT" dirty="0">
                <a:solidFill>
                  <a:srgbClr val="00B0F0"/>
                </a:solidFill>
              </a:rPr>
              <a:t> </a:t>
            </a:r>
            <a:r>
              <a:rPr lang="lt-LT" dirty="0" err="1">
                <a:solidFill>
                  <a:srgbClr val="00B0F0"/>
                </a:solidFill>
              </a:rPr>
              <a:t>agenda</a:t>
            </a:r>
            <a:r>
              <a:rPr lang="lt-LT" dirty="0">
                <a:solidFill>
                  <a:srgbClr val="00B0F0"/>
                </a:solidFill>
              </a:rPr>
              <a:t> </a:t>
            </a:r>
            <a:r>
              <a:rPr lang="lt-LT" dirty="0" err="1">
                <a:solidFill>
                  <a:srgbClr val="00B0F0"/>
                </a:solidFill>
              </a:rPr>
              <a:t>for</a:t>
            </a:r>
            <a:r>
              <a:rPr lang="lt-LT" dirty="0">
                <a:solidFill>
                  <a:srgbClr val="00B0F0"/>
                </a:solidFill>
              </a:rPr>
              <a:t> 2016-2020</a:t>
            </a:r>
            <a:endParaRPr lang="en-US" sz="3100" dirty="0">
              <a:solidFill>
                <a:srgbClr val="00B0F0"/>
              </a:solidFill>
            </a:endParaRPr>
          </a:p>
        </p:txBody>
      </p:sp>
      <p:sp>
        <p:nvSpPr>
          <p:cNvPr id="7" name="Turinio vietos rezervavimo ženklas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5725" lvl="1" indent="0">
              <a:spcBef>
                <a:spcPts val="1800"/>
              </a:spcBef>
              <a:buNone/>
            </a:pPr>
            <a:r>
              <a:rPr lang="en-US" dirty="0">
                <a:solidFill>
                  <a:srgbClr val="00B0F0"/>
                </a:solidFill>
              </a:rPr>
              <a:t>Improving management of public sector</a:t>
            </a:r>
          </a:p>
          <a:p>
            <a:pPr lvl="1">
              <a:spcBef>
                <a:spcPts val="1800"/>
              </a:spcBef>
            </a:pPr>
            <a:r>
              <a:rPr lang="en-US" sz="2200" dirty="0"/>
              <a:t>Conferences / seminars on internal control (together with the results of recent audit on internal control in public sector) in target groups:</a:t>
            </a:r>
          </a:p>
          <a:p>
            <a:pPr lvl="2"/>
            <a:r>
              <a:rPr lang="en-US" sz="2000" dirty="0"/>
              <a:t>representatives of ministries and subordinate institutions, </a:t>
            </a:r>
          </a:p>
          <a:p>
            <a:pPr lvl="2"/>
            <a:r>
              <a:rPr lang="en-US" sz="2000" dirty="0"/>
              <a:t>newly elected appropriation managers and managers of their subordinate institutions, </a:t>
            </a:r>
          </a:p>
          <a:p>
            <a:pPr lvl="2"/>
            <a:r>
              <a:rPr lang="en-US" sz="2000" dirty="0"/>
              <a:t>mayors and administration directors of municipalities </a:t>
            </a:r>
          </a:p>
          <a:p>
            <a:pPr lvl="2"/>
            <a:r>
              <a:rPr lang="en-US" sz="2000" dirty="0"/>
              <a:t>other persons </a:t>
            </a:r>
          </a:p>
          <a:p>
            <a:pPr lvl="1"/>
            <a:endParaRPr lang="en-US" sz="2400" dirty="0"/>
          </a:p>
        </p:txBody>
      </p:sp>
      <p:sp>
        <p:nvSpPr>
          <p:cNvPr id="2" name="Poraštės vietos rezervavimo ženklas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National Audit Office of Lithuania</a:t>
            </a:r>
            <a:endParaRPr lang="lt-LT"/>
          </a:p>
        </p:txBody>
      </p:sp>
      <p:sp>
        <p:nvSpPr>
          <p:cNvPr id="3" name="Skaidrės numerio vietos rezervavimo ženklas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6CB6-5BD7-4087-BAA3-C7D0C48B1033}" type="slidenum">
              <a:rPr lang="lt-LT" smtClean="0"/>
              <a:pPr/>
              <a:t>9</a:t>
            </a:fld>
            <a:endParaRPr lang="lt-LT"/>
          </a:p>
        </p:txBody>
      </p:sp>
      <p:cxnSp>
        <p:nvCxnSpPr>
          <p:cNvPr id="8" name="Tiesioji jungtis 7"/>
          <p:cNvCxnSpPr/>
          <p:nvPr/>
        </p:nvCxnSpPr>
        <p:spPr>
          <a:xfrm>
            <a:off x="457200" y="1268760"/>
            <a:ext cx="8291264" cy="0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4522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1484</TotalTime>
  <Words>557</Words>
  <Application>Microsoft Office PowerPoint</Application>
  <PresentationFormat>Demonstracija ekrane (4:3)</PresentationFormat>
  <Paragraphs>102</Paragraphs>
  <Slides>12</Slides>
  <Notes>10</Notes>
  <HiddenSlides>0</HiddenSlides>
  <MMClips>0</MMClips>
  <ScaleCrop>false</ScaleCrop>
  <HeadingPairs>
    <vt:vector size="6" baseType="variant">
      <vt:variant>
        <vt:lpstr>Naudojami šriftai</vt:lpstr>
      </vt:variant>
      <vt:variant>
        <vt:i4>5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12</vt:i4>
      </vt:variant>
    </vt:vector>
  </HeadingPairs>
  <TitlesOfParts>
    <vt:vector size="18" baseType="lpstr">
      <vt:lpstr>Arial</vt:lpstr>
      <vt:lpstr>Arial Narrow</vt:lpstr>
      <vt:lpstr>Calibri</vt:lpstr>
      <vt:lpstr>Segoe UI</vt:lpstr>
      <vt:lpstr>Wingdings</vt:lpstr>
      <vt:lpstr>Office tema</vt:lpstr>
      <vt:lpstr>„PowerPoint“ pateiktis</vt:lpstr>
      <vt:lpstr>„PowerPoint“ pateiktis</vt:lpstr>
      <vt:lpstr>What and Why?</vt:lpstr>
      <vt:lpstr>Participating parties</vt:lpstr>
      <vt:lpstr>3 periods</vt:lpstr>
      <vt:lpstr>Cooperation programme</vt:lpstr>
      <vt:lpstr>What‘s achieved 2011-2015</vt:lpstr>
      <vt:lpstr>What‘s achieved 2011-2015</vt:lpstr>
      <vt:lpstr>What‘s on the agenda for 2016-2020</vt:lpstr>
      <vt:lpstr>What‘s on the agenda for 2016-2020</vt:lpstr>
      <vt:lpstr>What‘s on the agenda for 2016-2020</vt:lpstr>
      <vt:lpstr>„PowerPoint“ pateiktis</vt:lpstr>
    </vt:vector>
  </TitlesOfParts>
  <Company>LR valstybės kontrolė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Skaidrė 1</dc:title>
  <dc:creator>NAO Lithuania</dc:creator>
  <cp:lastModifiedBy>Kristina Jakštonytė</cp:lastModifiedBy>
  <cp:revision>57</cp:revision>
  <dcterms:created xsi:type="dcterms:W3CDTF">2016-05-12T10:35:08Z</dcterms:created>
  <dcterms:modified xsi:type="dcterms:W3CDTF">2017-05-09T09:39:47Z</dcterms:modified>
</cp:coreProperties>
</file>