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6" r:id="rId3"/>
    <p:sldId id="259" r:id="rId4"/>
    <p:sldId id="260" r:id="rId5"/>
    <p:sldId id="261" r:id="rId6"/>
    <p:sldId id="263" r:id="rId7"/>
    <p:sldId id="262" r:id="rId8"/>
    <p:sldId id="25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A12F-DC4E-4927-8A75-D6DF43FBB23E}" type="datetimeFigureOut">
              <a:rPr lang="fr-BE" smtClean="0"/>
              <a:t>27/04/2017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D4A9A-902E-4F3E-B2B8-E3075A8C09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531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381759"/>
            <a:ext cx="9144000" cy="21282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E75C05-4820-4A23-AAA3-54A8179A3015}" type="datetime1">
              <a:rPr lang="fr-BE" smtClean="0"/>
              <a:t>27/04/2017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fld id="{3C193C10-5F11-4DC5-AACA-51FB1CABC5E0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744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DE951A-87D8-4CCF-AD47-51D6CF197F96}" type="datetime1">
              <a:rPr lang="fr-BE" smtClean="0"/>
              <a:t>27/04/2017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014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5A4809-A49C-4387-BF35-9D8021CEF4D3}" type="datetime1">
              <a:rPr lang="fr-BE" smtClean="0"/>
              <a:t>27/04/2017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515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847D80-491A-404B-8F5E-F7609FF4A2BB}" type="datetime1">
              <a:rPr lang="fr-BE" smtClean="0"/>
              <a:t>27/04/2017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816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26740-F6C6-4580-BDAE-51A1F0BE0A52}" type="datetime1">
              <a:rPr lang="fr-BE" smtClean="0"/>
              <a:t>27/04/2017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751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7ADB9E-8AF7-48BB-8F6D-A8A00812F711}" type="datetime1">
              <a:rPr lang="fr-BE" smtClean="0"/>
              <a:t>27/04/2017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993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7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38400" y="365125"/>
            <a:ext cx="73152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C497E-1CF4-496A-93AF-F1E29CC3AC26}" type="datetime1">
              <a:rPr lang="fr-BE" smtClean="0"/>
              <a:t>27/04/2017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764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1C6FE-8ECA-4BBF-A402-746FE1F0652F}" type="datetime1">
              <a:rPr lang="fr-BE" smtClean="0"/>
              <a:t>27/04/2017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45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3DCF33-63B4-49AF-A631-00219EFA7054}" type="datetime1">
              <a:rPr lang="fr-BE" smtClean="0"/>
              <a:t>27/04/2017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043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8CFCF-F60D-4ACA-BEA5-2A6AF286B029}" type="datetime1">
              <a:rPr lang="fr-BE" smtClean="0"/>
              <a:t>27/04/2017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018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AB2B66-2459-4556-9E17-C720BF32859B}" type="datetime1">
              <a:rPr lang="fr-BE" smtClean="0"/>
              <a:t>27/04/2017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964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429759" y="365126"/>
            <a:ext cx="7336086" cy="1113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93C10-5F11-4DC5-AACA-51FB1CABC5E0}" type="slidenum">
              <a:rPr lang="fr-BE" smtClean="0"/>
              <a:t>‹#›</a:t>
            </a:fld>
            <a:endParaRPr lang="fr-BE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65844" y="0"/>
            <a:ext cx="2426156" cy="147843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2429759" cy="147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4747" y="893309"/>
            <a:ext cx="2381250" cy="298132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24000" y="1381759"/>
            <a:ext cx="9144000" cy="3342641"/>
          </a:xfrm>
        </p:spPr>
        <p:txBody>
          <a:bodyPr/>
          <a:lstStyle/>
          <a:p>
            <a:r>
              <a:rPr lang="fr-BE" dirty="0"/>
              <a:t>Joint </a:t>
            </a:r>
            <a:r>
              <a:rPr lang="fr-BE" dirty="0" err="1"/>
              <a:t>Seminar</a:t>
            </a:r>
            <a:endParaRPr lang="fr-BE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524000" y="4791075"/>
            <a:ext cx="9144000" cy="1523999"/>
          </a:xfrm>
        </p:spPr>
        <p:txBody>
          <a:bodyPr/>
          <a:lstStyle/>
          <a:p>
            <a:r>
              <a:rPr lang="fr-BE" dirty="0"/>
              <a:t>Brussels 2017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442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Future evolution </a:t>
            </a:r>
            <a:r>
              <a:rPr lang="en-GB" dirty="0"/>
              <a:t>of public</a:t>
            </a:r>
            <a:br>
              <a:rPr lang="en-GB" dirty="0"/>
            </a:br>
            <a:r>
              <a:rPr lang="en-GB" dirty="0"/>
              <a:t>sector audit in Europe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Peter Welch, Director, European Court of Auditors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02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A </a:t>
            </a:r>
            <a:r>
              <a:rPr lang="fr-BE" dirty="0" err="1"/>
              <a:t>changing</a:t>
            </a:r>
            <a:r>
              <a:rPr lang="fr-BE" dirty="0"/>
              <a:t> world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260320" y="5080000"/>
            <a:ext cx="3452813" cy="786342"/>
          </a:xfrm>
        </p:spPr>
        <p:txBody>
          <a:bodyPr>
            <a:noAutofit/>
          </a:bodyPr>
          <a:lstStyle/>
          <a:p>
            <a:r>
              <a:rPr lang="en-GB" sz="2800" b="0" dirty="0"/>
              <a:t>Operating in real time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709861" y="1998183"/>
            <a:ext cx="2913003" cy="3684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Connected</a:t>
            </a:r>
          </a:p>
          <a:p>
            <a:pPr marL="0" indent="0">
              <a:buNone/>
            </a:pPr>
            <a:r>
              <a:rPr lang="en-GB" dirty="0" smtClean="0"/>
              <a:t>Sharing </a:t>
            </a:r>
            <a:r>
              <a:rPr lang="en-GB" dirty="0"/>
              <a:t>data</a:t>
            </a:r>
          </a:p>
          <a:p>
            <a:pPr marL="0" indent="0">
              <a:buNone/>
            </a:pPr>
            <a:r>
              <a:rPr lang="en-GB" dirty="0" smtClean="0"/>
              <a:t>Using </a:t>
            </a:r>
            <a:r>
              <a:rPr lang="en-GB" dirty="0"/>
              <a:t>apps</a:t>
            </a:r>
          </a:p>
          <a:p>
            <a:pPr marL="0" indent="0">
              <a:buNone/>
            </a:pPr>
            <a:r>
              <a:rPr lang="en-GB" dirty="0" smtClean="0"/>
              <a:t>Using </a:t>
            </a:r>
            <a:r>
              <a:rPr lang="en-GB" dirty="0"/>
              <a:t>AI</a:t>
            </a:r>
          </a:p>
          <a:p>
            <a:pPr marL="0" indent="0">
              <a:buNone/>
            </a:pPr>
            <a:r>
              <a:rPr lang="en-GB" dirty="0" smtClean="0"/>
              <a:t>Expecting </a:t>
            </a:r>
            <a:r>
              <a:rPr lang="en-GB" dirty="0"/>
              <a:t>high</a:t>
            </a:r>
          </a:p>
          <a:p>
            <a:pPr marL="0" indent="0">
              <a:buNone/>
            </a:pPr>
            <a:r>
              <a:rPr lang="en-GB" dirty="0"/>
              <a:t>standards of</a:t>
            </a:r>
          </a:p>
          <a:p>
            <a:pPr marL="0" indent="0">
              <a:buNone/>
            </a:pPr>
            <a:r>
              <a:rPr lang="en-GB" dirty="0" smtClean="0"/>
              <a:t>Corporate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Governance</a:t>
            </a:r>
            <a:endParaRPr lang="fr-BE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8415867" y="2252135"/>
            <a:ext cx="2988733" cy="3285066"/>
          </a:xfrm>
        </p:spPr>
        <p:txBody>
          <a:bodyPr>
            <a:noAutofit/>
          </a:bodyPr>
          <a:lstStyle/>
          <a:p>
            <a:pPr algn="r"/>
            <a:r>
              <a:rPr lang="en-GB" sz="2800" b="0" dirty="0"/>
              <a:t>Overheating</a:t>
            </a:r>
          </a:p>
          <a:p>
            <a:pPr algn="r"/>
            <a:r>
              <a:rPr lang="en-GB" sz="2800" b="0" dirty="0" smtClean="0"/>
              <a:t>No </a:t>
            </a:r>
            <a:r>
              <a:rPr lang="en-GB" sz="2800" b="0" dirty="0"/>
              <a:t>privacy</a:t>
            </a:r>
          </a:p>
          <a:p>
            <a:pPr algn="r"/>
            <a:r>
              <a:rPr lang="en-GB" sz="2800" b="0" dirty="0" smtClean="0"/>
              <a:t>Instant </a:t>
            </a:r>
            <a:r>
              <a:rPr lang="en-GB" sz="2800" b="0" dirty="0"/>
              <a:t>judgement</a:t>
            </a:r>
          </a:p>
          <a:p>
            <a:pPr algn="r"/>
            <a:r>
              <a:rPr lang="en-GB" sz="2800" b="0" dirty="0" smtClean="0"/>
              <a:t>Anti-expert</a:t>
            </a:r>
            <a:endParaRPr lang="en-GB" sz="2800" b="0" dirty="0"/>
          </a:p>
          <a:p>
            <a:pPr algn="r"/>
            <a:r>
              <a:rPr lang="en-GB" sz="2800" b="0" dirty="0" smtClean="0"/>
              <a:t>Delocalized</a:t>
            </a:r>
            <a:endParaRPr lang="en-GB" sz="2800" b="0" dirty="0"/>
          </a:p>
          <a:p>
            <a:pPr algn="r"/>
            <a:r>
              <a:rPr lang="en-GB" sz="2800" b="0" dirty="0" smtClean="0"/>
              <a:t>Backing </a:t>
            </a:r>
            <a:r>
              <a:rPr lang="en-GB" sz="2800" b="0" dirty="0"/>
              <a:t>“strong”</a:t>
            </a:r>
          </a:p>
          <a:p>
            <a:pPr algn="r"/>
            <a:r>
              <a:rPr lang="en-GB" sz="2800" b="0" dirty="0"/>
              <a:t>leaders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67" y="2283758"/>
            <a:ext cx="2861699" cy="2271839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504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Are the old attributes of</a:t>
            </a:r>
            <a:br>
              <a:rPr lang="en-GB" dirty="0"/>
            </a:br>
            <a:r>
              <a:rPr lang="en-GB" dirty="0"/>
              <a:t>auditors still relevant?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7455" y="2335741"/>
            <a:ext cx="5157787" cy="4107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Independence</a:t>
            </a:r>
          </a:p>
          <a:p>
            <a:pPr marL="0" indent="0">
              <a:buNone/>
            </a:pPr>
            <a:r>
              <a:rPr lang="en-GB" dirty="0" smtClean="0"/>
              <a:t>Special </a:t>
            </a:r>
            <a:r>
              <a:rPr lang="en-GB" dirty="0"/>
              <a:t>skills</a:t>
            </a:r>
          </a:p>
          <a:p>
            <a:pPr marL="0" indent="0">
              <a:buNone/>
            </a:pPr>
            <a:r>
              <a:rPr lang="en-GB" dirty="0" smtClean="0"/>
              <a:t>An </a:t>
            </a:r>
            <a:r>
              <a:rPr lang="en-GB" dirty="0"/>
              <a:t>(elite) qualification</a:t>
            </a:r>
          </a:p>
          <a:p>
            <a:pPr marL="0" indent="0">
              <a:buNone/>
            </a:pPr>
            <a:r>
              <a:rPr lang="en-GB" dirty="0" smtClean="0"/>
              <a:t>Experience </a:t>
            </a:r>
            <a:r>
              <a:rPr lang="en-GB" dirty="0"/>
              <a:t>of other bodies</a:t>
            </a:r>
          </a:p>
          <a:p>
            <a:pPr marL="0" indent="0">
              <a:buNone/>
            </a:pPr>
            <a:r>
              <a:rPr lang="en-GB" dirty="0" smtClean="0"/>
              <a:t>Listening</a:t>
            </a:r>
            <a:r>
              <a:rPr lang="en-GB" dirty="0"/>
              <a:t>(!)</a:t>
            </a:r>
          </a:p>
          <a:p>
            <a:pPr marL="0" indent="0">
              <a:buNone/>
            </a:pPr>
            <a:r>
              <a:rPr lang="en-GB" dirty="0" smtClean="0"/>
              <a:t>Understanding </a:t>
            </a:r>
            <a:r>
              <a:rPr lang="en-GB" dirty="0"/>
              <a:t>the business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4</a:t>
            </a:fld>
            <a:endParaRPr lang="fr-B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29867" y="2301875"/>
            <a:ext cx="5469466" cy="4183592"/>
          </a:xfrm>
        </p:spPr>
        <p:txBody>
          <a:bodyPr>
            <a:noAutofit/>
          </a:bodyPr>
          <a:lstStyle/>
          <a:p>
            <a:pPr marL="0" indent="271463"/>
            <a:r>
              <a:rPr lang="en-GB" dirty="0"/>
              <a:t>Yes, but</a:t>
            </a:r>
          </a:p>
          <a:p>
            <a:pPr marL="0" indent="271463"/>
            <a:r>
              <a:rPr lang="en-GB" dirty="0" smtClean="0"/>
              <a:t>Auditors </a:t>
            </a:r>
            <a:r>
              <a:rPr lang="en-GB" dirty="0"/>
              <a:t>will be under pressure</a:t>
            </a:r>
          </a:p>
          <a:p>
            <a:pPr marL="0" indent="271463">
              <a:buNone/>
            </a:pPr>
            <a:r>
              <a:rPr lang="en-GB" dirty="0"/>
              <a:t>to report more quickly</a:t>
            </a:r>
          </a:p>
          <a:p>
            <a:pPr marL="0" indent="271463"/>
            <a:r>
              <a:rPr lang="en-GB" dirty="0" smtClean="0"/>
              <a:t>Make </a:t>
            </a:r>
            <a:r>
              <a:rPr lang="en-GB" dirty="0"/>
              <a:t>governance a key theme</a:t>
            </a:r>
          </a:p>
          <a:p>
            <a:pPr marL="0" indent="271463"/>
            <a:r>
              <a:rPr lang="en-GB" dirty="0" smtClean="0"/>
              <a:t>Use </a:t>
            </a:r>
            <a:r>
              <a:rPr lang="en-GB" dirty="0"/>
              <a:t>IT to perform audit and to</a:t>
            </a:r>
          </a:p>
          <a:p>
            <a:pPr marL="0" indent="271463">
              <a:buNone/>
            </a:pPr>
            <a:r>
              <a:rPr lang="en-GB" dirty="0"/>
              <a:t>report</a:t>
            </a:r>
          </a:p>
          <a:p>
            <a:pPr marL="0" indent="271463"/>
            <a:r>
              <a:rPr lang="en-GB" dirty="0" smtClean="0"/>
              <a:t>Expand </a:t>
            </a:r>
            <a:r>
              <a:rPr lang="en-GB" dirty="0"/>
              <a:t>their experience of other</a:t>
            </a:r>
          </a:p>
          <a:p>
            <a:pPr marL="0" indent="271463">
              <a:buNone/>
            </a:pPr>
            <a:r>
              <a:rPr lang="en-GB" dirty="0"/>
              <a:t>bodies</a:t>
            </a:r>
          </a:p>
        </p:txBody>
      </p:sp>
    </p:spTree>
    <p:extLst>
      <p:ext uri="{BB962C8B-B14F-4D97-AF65-F5344CB8AC3E}">
        <p14:creationId xmlns:p14="http://schemas.microsoft.com/office/powerpoint/2010/main" val="17784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Old and new </a:t>
            </a:r>
            <a:r>
              <a:rPr lang="da-DK" dirty="0" err="1" smtClean="0"/>
              <a:t>challenges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42533"/>
            <a:ext cx="6942667" cy="488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What kind of assurance was </a:t>
            </a:r>
            <a:r>
              <a:rPr lang="en-GB" sz="2600" dirty="0" smtClean="0"/>
              <a:t>the auditor </a:t>
            </a:r>
            <a:r>
              <a:rPr lang="en-GB" sz="2600" dirty="0"/>
              <a:t>providing?</a:t>
            </a:r>
          </a:p>
          <a:p>
            <a:pPr marL="271463" indent="-271463"/>
            <a:r>
              <a:rPr lang="en-GB" sz="2600" dirty="0" smtClean="0"/>
              <a:t>Accounts </a:t>
            </a:r>
            <a:r>
              <a:rPr lang="en-GB" sz="2600" dirty="0"/>
              <a:t>- but often on the </a:t>
            </a:r>
            <a:r>
              <a:rPr lang="en-GB" sz="2600" dirty="0" smtClean="0"/>
              <a:t>basis of local standards</a:t>
            </a:r>
            <a:endParaRPr lang="en-GB" sz="2600" dirty="0"/>
          </a:p>
          <a:p>
            <a:pPr marL="271463" indent="-271463"/>
            <a:r>
              <a:rPr lang="en-GB" sz="2600" dirty="0" smtClean="0"/>
              <a:t>Legality </a:t>
            </a:r>
            <a:r>
              <a:rPr lang="en-GB" sz="2600" dirty="0"/>
              <a:t>and regularity - with </a:t>
            </a:r>
            <a:r>
              <a:rPr lang="en-GB" sz="2600" dirty="0" smtClean="0"/>
              <a:t>a wide </a:t>
            </a:r>
            <a:r>
              <a:rPr lang="en-GB" sz="2600" dirty="0"/>
              <a:t>variety of mandates</a:t>
            </a:r>
          </a:p>
          <a:p>
            <a:pPr marL="271463" indent="-271463"/>
            <a:r>
              <a:rPr lang="en-GB" sz="2600" dirty="0" smtClean="0"/>
              <a:t>Performance </a:t>
            </a:r>
            <a:r>
              <a:rPr lang="en-GB" sz="2600" dirty="0"/>
              <a:t>- with a </a:t>
            </a:r>
            <a:r>
              <a:rPr lang="en-GB" sz="2600" dirty="0" smtClean="0"/>
              <a:t>wider variety </a:t>
            </a:r>
            <a:r>
              <a:rPr lang="en-GB" sz="2600" dirty="0"/>
              <a:t>of mandates</a:t>
            </a:r>
          </a:p>
          <a:p>
            <a:pPr marL="271463" indent="-271463"/>
            <a:r>
              <a:rPr lang="en-GB" sz="2600" dirty="0" smtClean="0"/>
              <a:t>Compliance – following procedures </a:t>
            </a:r>
            <a:r>
              <a:rPr lang="en-GB" sz="2600" dirty="0"/>
              <a:t>laid down </a:t>
            </a:r>
            <a:r>
              <a:rPr lang="en-GB" sz="2600" dirty="0" smtClean="0"/>
              <a:t>in instructions</a:t>
            </a:r>
            <a:endParaRPr lang="en-GB" sz="2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908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Old and new </a:t>
            </a:r>
            <a:r>
              <a:rPr lang="da-DK" dirty="0" err="1" smtClean="0"/>
              <a:t>challenges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80933" y="1871132"/>
            <a:ext cx="7747000" cy="46143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400" dirty="0"/>
              <a:t>Do they still need us?</a:t>
            </a:r>
          </a:p>
          <a:p>
            <a:r>
              <a:rPr lang="en-GB" sz="3400" dirty="0"/>
              <a:t>Gathering data? Interpreting data?</a:t>
            </a:r>
          </a:p>
          <a:p>
            <a:pPr marL="0" indent="0">
              <a:buNone/>
            </a:pPr>
            <a:r>
              <a:rPr lang="en-GB" sz="3400" dirty="0"/>
              <a:t>Do we give people the right experience?</a:t>
            </a:r>
          </a:p>
          <a:p>
            <a:r>
              <a:rPr lang="en-GB" sz="3400" dirty="0"/>
              <a:t>No single answer - but the more we do to </a:t>
            </a:r>
            <a:r>
              <a:rPr lang="en-GB" sz="3400" dirty="0" smtClean="0"/>
              <a:t>share experiences </a:t>
            </a:r>
            <a:r>
              <a:rPr lang="en-GB" sz="3400" dirty="0"/>
              <a:t>and people the better prepared </a:t>
            </a:r>
            <a:r>
              <a:rPr lang="en-GB" sz="3400" dirty="0" smtClean="0"/>
              <a:t>we are</a:t>
            </a:r>
            <a:r>
              <a:rPr lang="en-GB" sz="3400" dirty="0"/>
              <a:t>.</a:t>
            </a:r>
          </a:p>
          <a:p>
            <a:pPr marL="0" indent="0">
              <a:buNone/>
            </a:pPr>
            <a:r>
              <a:rPr lang="en-GB" sz="3400" dirty="0"/>
              <a:t>Do local accounting rules still matter?</a:t>
            </a:r>
          </a:p>
          <a:p>
            <a:r>
              <a:rPr lang="en-GB" sz="3400" dirty="0"/>
              <a:t>Less than global rules…If your organization </a:t>
            </a:r>
            <a:r>
              <a:rPr lang="en-GB" sz="3400" dirty="0" smtClean="0"/>
              <a:t>reports on </a:t>
            </a:r>
            <a:r>
              <a:rPr lang="en-GB" sz="3400" dirty="0"/>
              <a:t>nonstandard rules, expect someone to have </a:t>
            </a:r>
            <a:r>
              <a:rPr lang="en-GB" sz="3400" dirty="0" smtClean="0"/>
              <a:t>an app </a:t>
            </a:r>
            <a:r>
              <a:rPr lang="en-GB" sz="3400" dirty="0"/>
              <a:t>to restate them soon.</a:t>
            </a:r>
          </a:p>
          <a:p>
            <a:pPr marL="0" indent="0">
              <a:buNone/>
            </a:pPr>
            <a:r>
              <a:rPr lang="en-GB" sz="3400" dirty="0"/>
              <a:t>Do we still understand the business?</a:t>
            </a:r>
          </a:p>
          <a:p>
            <a:r>
              <a:rPr lang="en-GB" sz="3400" dirty="0"/>
              <a:t>In an age of social media do politics, </a:t>
            </a:r>
            <a:r>
              <a:rPr lang="en-GB" sz="3400" dirty="0" smtClean="0"/>
              <a:t>accountability and </a:t>
            </a:r>
            <a:r>
              <a:rPr lang="en-GB" sz="3400" dirty="0"/>
              <a:t>public administration work the way they did?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8941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752600"/>
            <a:ext cx="9591145" cy="4512733"/>
          </a:xfrm>
        </p:spPr>
        <p:txBody>
          <a:bodyPr>
            <a:noAutofit/>
          </a:bodyPr>
          <a:lstStyle/>
          <a:p>
            <a:pPr marL="355600" indent="-355600">
              <a:lnSpc>
                <a:spcPct val="100000"/>
              </a:lnSpc>
            </a:pPr>
            <a:r>
              <a:rPr lang="en-GB" dirty="0"/>
              <a:t>We face big </a:t>
            </a:r>
            <a:r>
              <a:rPr lang="en-GB" dirty="0" smtClean="0"/>
              <a:t>challenges</a:t>
            </a:r>
            <a:endParaRPr lang="en-GB" dirty="0"/>
          </a:p>
          <a:p>
            <a:pPr marL="355600" indent="-355600">
              <a:lnSpc>
                <a:spcPct val="100000"/>
              </a:lnSpc>
            </a:pPr>
            <a:r>
              <a:rPr lang="en-GB" dirty="0" smtClean="0"/>
              <a:t>Sharing </a:t>
            </a:r>
            <a:r>
              <a:rPr lang="en-GB" dirty="0"/>
              <a:t>experience is essential</a:t>
            </a:r>
          </a:p>
          <a:p>
            <a:pPr marL="355600" indent="-355600">
              <a:lnSpc>
                <a:spcPct val="100000"/>
              </a:lnSpc>
            </a:pPr>
            <a:r>
              <a:rPr lang="en-GB" dirty="0" smtClean="0"/>
              <a:t>Encouraging </a:t>
            </a:r>
            <a:r>
              <a:rPr lang="en-GB" dirty="0"/>
              <a:t>our staff to spend time working on projects in </a:t>
            </a:r>
            <a:r>
              <a:rPr lang="en-GB" dirty="0" smtClean="0"/>
              <a:t>other organisations </a:t>
            </a:r>
            <a:r>
              <a:rPr lang="en-GB" dirty="0"/>
              <a:t>will help us keep up</a:t>
            </a:r>
          </a:p>
          <a:p>
            <a:pPr marL="355600" indent="-355600">
              <a:lnSpc>
                <a:spcPct val="100000"/>
              </a:lnSpc>
            </a:pPr>
            <a:r>
              <a:rPr lang="en-GB" dirty="0" smtClean="0"/>
              <a:t>We </a:t>
            </a:r>
            <a:r>
              <a:rPr lang="en-GB" dirty="0"/>
              <a:t>need IT that is integrated into the audit process.</a:t>
            </a:r>
          </a:p>
          <a:p>
            <a:pPr marL="355600" indent="-355600">
              <a:lnSpc>
                <a:spcPct val="100000"/>
              </a:lnSpc>
            </a:pPr>
            <a:r>
              <a:rPr lang="en-GB" dirty="0" smtClean="0"/>
              <a:t>There </a:t>
            </a:r>
            <a:r>
              <a:rPr lang="en-GB" dirty="0"/>
              <a:t>is a big role for EUROSAI and for conferences like </a:t>
            </a:r>
            <a:r>
              <a:rPr lang="en-GB" dirty="0" smtClean="0"/>
              <a:t>this</a:t>
            </a:r>
          </a:p>
          <a:p>
            <a:pPr marL="355600" indent="-355600">
              <a:lnSpc>
                <a:spcPct val="100000"/>
              </a:lnSpc>
            </a:pP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could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together</a:t>
            </a:r>
            <a:r>
              <a:rPr lang="da-DK" dirty="0" smtClean="0"/>
              <a:t> with ECIIA on </a:t>
            </a:r>
            <a:r>
              <a:rPr lang="da-DK" dirty="0" err="1" smtClean="0"/>
              <a:t>improving</a:t>
            </a:r>
            <a:r>
              <a:rPr lang="da-DK" dirty="0" smtClean="0"/>
              <a:t> public </a:t>
            </a:r>
            <a:r>
              <a:rPr lang="da-DK" dirty="0" err="1" smtClean="0"/>
              <a:t>sector</a:t>
            </a:r>
            <a:r>
              <a:rPr lang="da-DK" dirty="0" smtClean="0"/>
              <a:t> </a:t>
            </a:r>
            <a:r>
              <a:rPr lang="da-DK" dirty="0" err="1" smtClean="0"/>
              <a:t>corporate</a:t>
            </a:r>
            <a:r>
              <a:rPr lang="da-DK" dirty="0" smtClean="0"/>
              <a:t> </a:t>
            </a:r>
            <a:r>
              <a:rPr lang="da-DK" dirty="0" err="1" smtClean="0"/>
              <a:t>governance</a:t>
            </a:r>
            <a:r>
              <a:rPr lang="da-DK" dirty="0" smtClean="0"/>
              <a:t> in Europe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585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671182">
            <a:off x="4875634" y="2967335"/>
            <a:ext cx="2440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FR" sz="5400" b="1" cap="none" spc="0" dirty="0" err="1" smtClean="0">
                <a:ln/>
                <a:solidFill>
                  <a:schemeClr val="accent4"/>
                </a:solidFill>
                <a:effectLst/>
              </a:rPr>
              <a:t>Thanks</a:t>
            </a:r>
            <a:r>
              <a:rPr lang="fr-FR" sz="5400" b="1" cap="none" spc="0" dirty="0" smtClean="0">
                <a:ln/>
                <a:solidFill>
                  <a:schemeClr val="accent4"/>
                </a:solidFill>
                <a:effectLst/>
              </a:rPr>
              <a:t>!</a:t>
            </a:r>
            <a:endParaRPr lang="fr-FR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3C10-5F11-4DC5-AACA-51FB1CABC5E0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009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Peter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plate joint seminar" id="{B50FBD8F-8AEB-429E-82EE-6BD014CEF293}" vid="{82F054B3-EE39-4E29-B2D8-0DDB715D8B9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Peter Presentation</Template>
  <TotalTime>12</TotalTime>
  <Words>324</Words>
  <Application>Microsoft Office PowerPoint</Application>
  <PresentationFormat>Custom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Peter Presentation</vt:lpstr>
      <vt:lpstr>Joint Seminar</vt:lpstr>
      <vt:lpstr>Future evolution of public sector audit in Europe</vt:lpstr>
      <vt:lpstr>A changing world</vt:lpstr>
      <vt:lpstr>Are the old attributes of auditors still relevant?</vt:lpstr>
      <vt:lpstr>Old and new challenges</vt:lpstr>
      <vt:lpstr>Old and new challenges</vt:lpstr>
      <vt:lpstr>Some conclusions</vt:lpstr>
      <vt:lpstr>PowerPoint Presentation</vt:lpstr>
    </vt:vector>
  </TitlesOfParts>
  <Company>European Court of Auditors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Seminar</dc:title>
  <dc:creator>CHRISTINA HAMMERSCHMIDT</dc:creator>
  <cp:lastModifiedBy>CHRISTINA HAMMERSCHMIDT</cp:lastModifiedBy>
  <cp:revision>3</cp:revision>
  <dcterms:created xsi:type="dcterms:W3CDTF">2017-04-27T10:16:35Z</dcterms:created>
  <dcterms:modified xsi:type="dcterms:W3CDTF">2017-04-27T10:46:48Z</dcterms:modified>
</cp:coreProperties>
</file>