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9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89" r:id="rId20"/>
    <p:sldId id="290" r:id="rId21"/>
    <p:sldId id="279" r:id="rId22"/>
    <p:sldId id="280" r:id="rId23"/>
    <p:sldId id="281" r:id="rId24"/>
    <p:sldId id="282" r:id="rId25"/>
    <p:sldId id="283" r:id="rId26"/>
    <p:sldId id="286" r:id="rId27"/>
    <p:sldId id="292" r:id="rId28"/>
    <p:sldId id="288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88" d="100"/>
          <a:sy n="88" d="100"/>
        </p:scale>
        <p:origin x="642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ED2EB0-F778-49E9-BC1F-3619BC895D1F}" type="doc">
      <dgm:prSet loTypeId="urn:microsoft.com/office/officeart/2009/3/layout/StepUpProcess" loCatId="process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9445C492-FEE2-42F6-9D86-E1D42BE00333}">
      <dgm:prSet phldrT="[Texto]" custT="1"/>
      <dgm:spPr/>
      <dgm:t>
        <a:bodyPr/>
        <a:lstStyle/>
        <a:p>
          <a:r>
            <a:rPr lang="es-ES" sz="2000" b="1" dirty="0">
              <a:solidFill>
                <a:schemeClr val="bg1"/>
              </a:solidFill>
            </a:rPr>
            <a:t>RISK</a:t>
          </a:r>
        </a:p>
      </dgm:t>
    </dgm:pt>
    <dgm:pt modelId="{CF5A0ACA-0F68-4B7C-B056-4564A9B5CA03}" type="parTrans" cxnId="{FBC654C2-EF92-42E0-999A-1B70EF5436B9}">
      <dgm:prSet/>
      <dgm:spPr/>
      <dgm:t>
        <a:bodyPr/>
        <a:lstStyle/>
        <a:p>
          <a:endParaRPr lang="es-ES"/>
        </a:p>
      </dgm:t>
    </dgm:pt>
    <dgm:pt modelId="{69E91116-8B46-4E5C-92B8-6CBCD1E2FD65}" type="sibTrans" cxnId="{FBC654C2-EF92-42E0-999A-1B70EF5436B9}">
      <dgm:prSet/>
      <dgm:spPr/>
      <dgm:t>
        <a:bodyPr/>
        <a:lstStyle/>
        <a:p>
          <a:endParaRPr lang="es-ES"/>
        </a:p>
      </dgm:t>
    </dgm:pt>
    <dgm:pt modelId="{4CE01443-C5C6-4602-A118-157250E68FB8}">
      <dgm:prSet phldrT="[Texto]" custT="1"/>
      <dgm:spPr/>
      <dgm:t>
        <a:bodyPr/>
        <a:lstStyle/>
        <a:p>
          <a:r>
            <a:rPr lang="es-ES" sz="2000" b="1" dirty="0">
              <a:solidFill>
                <a:schemeClr val="bg1"/>
              </a:solidFill>
            </a:rPr>
            <a:t>KRI</a:t>
          </a:r>
          <a:endParaRPr lang="es-ES" sz="1700" b="1" dirty="0">
            <a:solidFill>
              <a:schemeClr val="bg1"/>
            </a:solidFill>
          </a:endParaRPr>
        </a:p>
        <a:p>
          <a:r>
            <a:rPr lang="es-ES" sz="1400" b="1" dirty="0">
              <a:solidFill>
                <a:schemeClr val="bg1"/>
              </a:solidFill>
            </a:rPr>
            <a:t>Key </a:t>
          </a:r>
          <a:r>
            <a:rPr lang="en-GB" sz="1400" b="1" noProof="0" dirty="0">
              <a:solidFill>
                <a:schemeClr val="bg1"/>
              </a:solidFill>
            </a:rPr>
            <a:t>Risk</a:t>
          </a:r>
          <a:r>
            <a:rPr lang="es-ES" sz="1400" b="1" dirty="0">
              <a:solidFill>
                <a:schemeClr val="bg1"/>
              </a:solidFill>
            </a:rPr>
            <a:t> </a:t>
          </a:r>
          <a:r>
            <a:rPr lang="es-ES" sz="1400" b="1" dirty="0" err="1">
              <a:solidFill>
                <a:schemeClr val="bg1"/>
              </a:solidFill>
            </a:rPr>
            <a:t>Indicators</a:t>
          </a:r>
          <a:endParaRPr lang="es-ES" sz="1400" b="1" dirty="0">
            <a:solidFill>
              <a:schemeClr val="bg1"/>
            </a:solidFill>
          </a:endParaRPr>
        </a:p>
      </dgm:t>
    </dgm:pt>
    <dgm:pt modelId="{37038333-5177-4412-AAAB-0B29D266BD1E}" type="parTrans" cxnId="{E4AF685F-AB60-48EB-94EB-AC3A77DF26CC}">
      <dgm:prSet/>
      <dgm:spPr/>
      <dgm:t>
        <a:bodyPr/>
        <a:lstStyle/>
        <a:p>
          <a:endParaRPr lang="es-ES"/>
        </a:p>
      </dgm:t>
    </dgm:pt>
    <dgm:pt modelId="{D851A13A-64ED-4B26-BEF5-B937251A7B41}" type="sibTrans" cxnId="{E4AF685F-AB60-48EB-94EB-AC3A77DF26CC}">
      <dgm:prSet/>
      <dgm:spPr/>
      <dgm:t>
        <a:bodyPr/>
        <a:lstStyle/>
        <a:p>
          <a:endParaRPr lang="es-ES"/>
        </a:p>
      </dgm:t>
    </dgm:pt>
    <dgm:pt modelId="{19329725-BB96-4AC1-BB5C-10A94C420AE9}">
      <dgm:prSet phldrT="[Texto]" custT="1"/>
      <dgm:spPr/>
      <dgm:t>
        <a:bodyPr/>
        <a:lstStyle/>
        <a:p>
          <a:r>
            <a:rPr lang="es-ES" sz="1400" dirty="0" err="1">
              <a:solidFill>
                <a:schemeClr val="bg1"/>
              </a:solidFill>
            </a:rPr>
            <a:t>Likelihood</a:t>
          </a:r>
          <a:endParaRPr lang="es-ES" sz="1400" dirty="0">
            <a:solidFill>
              <a:schemeClr val="bg1"/>
            </a:solidFill>
          </a:endParaRPr>
        </a:p>
      </dgm:t>
    </dgm:pt>
    <dgm:pt modelId="{376DBF1A-2B56-4D29-9300-AC39642BEBC6}" type="parTrans" cxnId="{9EE43810-A2BA-4B33-84DF-D218F9F6C4E1}">
      <dgm:prSet/>
      <dgm:spPr/>
      <dgm:t>
        <a:bodyPr/>
        <a:lstStyle/>
        <a:p>
          <a:endParaRPr lang="es-ES"/>
        </a:p>
      </dgm:t>
    </dgm:pt>
    <dgm:pt modelId="{0E04BE33-128D-4C0F-B5B4-99EBA51A7E9F}" type="sibTrans" cxnId="{9EE43810-A2BA-4B33-84DF-D218F9F6C4E1}">
      <dgm:prSet/>
      <dgm:spPr/>
      <dgm:t>
        <a:bodyPr/>
        <a:lstStyle/>
        <a:p>
          <a:endParaRPr lang="es-ES"/>
        </a:p>
      </dgm:t>
    </dgm:pt>
    <dgm:pt modelId="{41A69CA8-1DE3-44F0-86DC-D741DF35AE31}">
      <dgm:prSet phldrT="[Texto]" custT="1"/>
      <dgm:spPr/>
      <dgm:t>
        <a:bodyPr/>
        <a:lstStyle/>
        <a:p>
          <a:r>
            <a:rPr lang="es-ES" sz="2000" b="1" dirty="0">
              <a:solidFill>
                <a:schemeClr val="bg1"/>
              </a:solidFill>
            </a:rPr>
            <a:t>CONTROLS</a:t>
          </a:r>
        </a:p>
      </dgm:t>
    </dgm:pt>
    <dgm:pt modelId="{10DBEF3E-A9D3-4FE2-BAF9-C97D0013E5A9}" type="parTrans" cxnId="{219D7C0B-F69B-4D0F-9F14-CAB8C9C3840B}">
      <dgm:prSet/>
      <dgm:spPr/>
      <dgm:t>
        <a:bodyPr/>
        <a:lstStyle/>
        <a:p>
          <a:endParaRPr lang="es-ES"/>
        </a:p>
      </dgm:t>
    </dgm:pt>
    <dgm:pt modelId="{92A10BAF-3BDA-4C24-9470-994A05992546}" type="sibTrans" cxnId="{219D7C0B-F69B-4D0F-9F14-CAB8C9C3840B}">
      <dgm:prSet/>
      <dgm:spPr/>
      <dgm:t>
        <a:bodyPr/>
        <a:lstStyle/>
        <a:p>
          <a:endParaRPr lang="es-ES"/>
        </a:p>
      </dgm:t>
    </dgm:pt>
    <dgm:pt modelId="{D075B0FB-CDA7-415A-B469-A2A1611646FC}">
      <dgm:prSet phldrT="[Texto]" custT="1"/>
      <dgm:spPr/>
      <dgm:t>
        <a:bodyPr/>
        <a:lstStyle/>
        <a:p>
          <a:r>
            <a:rPr lang="es-ES" sz="1400" dirty="0" err="1">
              <a:solidFill>
                <a:schemeClr val="bg1"/>
              </a:solidFill>
            </a:rPr>
            <a:t>Impact</a:t>
          </a:r>
          <a:endParaRPr lang="es-ES" sz="1400" dirty="0">
            <a:solidFill>
              <a:schemeClr val="bg1"/>
            </a:solidFill>
          </a:endParaRPr>
        </a:p>
      </dgm:t>
    </dgm:pt>
    <dgm:pt modelId="{B8BBA9A6-8174-4B09-A0E2-B5D567AB6F1E}" type="parTrans" cxnId="{D92E9B66-3AEB-48AB-A0B6-0561276F2449}">
      <dgm:prSet/>
      <dgm:spPr/>
      <dgm:t>
        <a:bodyPr/>
        <a:lstStyle/>
        <a:p>
          <a:endParaRPr lang="es-ES"/>
        </a:p>
      </dgm:t>
    </dgm:pt>
    <dgm:pt modelId="{F9E6198D-48E4-497B-9584-5DC6254968FE}" type="sibTrans" cxnId="{D92E9B66-3AEB-48AB-A0B6-0561276F2449}">
      <dgm:prSet/>
      <dgm:spPr/>
      <dgm:t>
        <a:bodyPr/>
        <a:lstStyle/>
        <a:p>
          <a:endParaRPr lang="es-ES"/>
        </a:p>
      </dgm:t>
    </dgm:pt>
    <dgm:pt modelId="{86390F8A-FAC3-4FCB-B30E-4136B20CA7CD}">
      <dgm:prSet phldrT="[Texto]" custT="1"/>
      <dgm:spPr/>
      <dgm:t>
        <a:bodyPr/>
        <a:lstStyle/>
        <a:p>
          <a:r>
            <a:rPr lang="es-ES" sz="1400" dirty="0" err="1">
              <a:solidFill>
                <a:schemeClr val="bg1"/>
              </a:solidFill>
            </a:rPr>
            <a:t>Design</a:t>
          </a:r>
          <a:endParaRPr lang="es-ES" sz="1400" dirty="0">
            <a:solidFill>
              <a:schemeClr val="bg1"/>
            </a:solidFill>
          </a:endParaRPr>
        </a:p>
      </dgm:t>
    </dgm:pt>
    <dgm:pt modelId="{3B5F7173-5940-4347-B5DC-5551EDD21A41}" type="parTrans" cxnId="{B49B958F-5D4B-4C18-BF72-0BD9BCC7B409}">
      <dgm:prSet/>
      <dgm:spPr/>
      <dgm:t>
        <a:bodyPr/>
        <a:lstStyle/>
        <a:p>
          <a:endParaRPr lang="es-ES"/>
        </a:p>
      </dgm:t>
    </dgm:pt>
    <dgm:pt modelId="{10E7F54F-A2C0-4267-AFAC-E08CD4E65A8D}" type="sibTrans" cxnId="{B49B958F-5D4B-4C18-BF72-0BD9BCC7B409}">
      <dgm:prSet/>
      <dgm:spPr/>
      <dgm:t>
        <a:bodyPr/>
        <a:lstStyle/>
        <a:p>
          <a:endParaRPr lang="es-ES"/>
        </a:p>
      </dgm:t>
    </dgm:pt>
    <dgm:pt modelId="{56494A70-4398-4930-B814-87BDE614D823}">
      <dgm:prSet phldrT="[Texto]" custT="1"/>
      <dgm:spPr/>
      <dgm:t>
        <a:bodyPr/>
        <a:lstStyle/>
        <a:p>
          <a:r>
            <a:rPr lang="es-ES" sz="1400" dirty="0" err="1">
              <a:solidFill>
                <a:schemeClr val="bg1"/>
              </a:solidFill>
            </a:rPr>
            <a:t>Effectiveness</a:t>
          </a:r>
          <a:endParaRPr lang="es-ES" sz="1400" dirty="0">
            <a:solidFill>
              <a:schemeClr val="bg1"/>
            </a:solidFill>
          </a:endParaRPr>
        </a:p>
      </dgm:t>
    </dgm:pt>
    <dgm:pt modelId="{B74D24C4-6B29-4489-9CC8-866C707561AF}" type="parTrans" cxnId="{49D80D0E-0F84-4D39-B25D-FD269BB792C6}">
      <dgm:prSet/>
      <dgm:spPr/>
      <dgm:t>
        <a:bodyPr/>
        <a:lstStyle/>
        <a:p>
          <a:endParaRPr lang="es-ES"/>
        </a:p>
      </dgm:t>
    </dgm:pt>
    <dgm:pt modelId="{EBBB8B87-7119-46CB-ABFA-030464E60253}" type="sibTrans" cxnId="{49D80D0E-0F84-4D39-B25D-FD269BB792C6}">
      <dgm:prSet/>
      <dgm:spPr/>
      <dgm:t>
        <a:bodyPr/>
        <a:lstStyle/>
        <a:p>
          <a:endParaRPr lang="es-ES"/>
        </a:p>
      </dgm:t>
    </dgm:pt>
    <dgm:pt modelId="{BCA34D01-B0A8-472B-8DA6-EFDF409972F4}" type="pres">
      <dgm:prSet presAssocID="{4EED2EB0-F778-49E9-BC1F-3619BC895D1F}" presName="rootnode" presStyleCnt="0">
        <dgm:presLayoutVars>
          <dgm:chMax/>
          <dgm:chPref/>
          <dgm:dir/>
          <dgm:animLvl val="lvl"/>
        </dgm:presLayoutVars>
      </dgm:prSet>
      <dgm:spPr/>
    </dgm:pt>
    <dgm:pt modelId="{21F3F84E-B061-4FDA-81D2-62D3CF4FC6BB}" type="pres">
      <dgm:prSet presAssocID="{9445C492-FEE2-42F6-9D86-E1D42BE00333}" presName="composite" presStyleCnt="0"/>
      <dgm:spPr/>
    </dgm:pt>
    <dgm:pt modelId="{0F41D9BF-36F7-4828-AA89-0B035335E3FA}" type="pres">
      <dgm:prSet presAssocID="{9445C492-FEE2-42F6-9D86-E1D42BE00333}" presName="LShape" presStyleLbl="alignNode1" presStyleIdx="0" presStyleCnt="5"/>
      <dgm:spPr/>
    </dgm:pt>
    <dgm:pt modelId="{4F152E15-DD6B-4DBE-BAFA-AC6A179E0DB8}" type="pres">
      <dgm:prSet presAssocID="{9445C492-FEE2-42F6-9D86-E1D42BE00333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663F5C0-0C9A-499C-8376-80B224EC752E}" type="pres">
      <dgm:prSet presAssocID="{9445C492-FEE2-42F6-9D86-E1D42BE00333}" presName="Triangle" presStyleLbl="alignNode1" presStyleIdx="1" presStyleCnt="5"/>
      <dgm:spPr/>
    </dgm:pt>
    <dgm:pt modelId="{EE10F3A7-49A1-49ED-B5AA-B3AC626C1A10}" type="pres">
      <dgm:prSet presAssocID="{69E91116-8B46-4E5C-92B8-6CBCD1E2FD65}" presName="sibTrans" presStyleCnt="0"/>
      <dgm:spPr/>
    </dgm:pt>
    <dgm:pt modelId="{40113E65-3567-415C-87F6-38EE27C78871}" type="pres">
      <dgm:prSet presAssocID="{69E91116-8B46-4E5C-92B8-6CBCD1E2FD65}" presName="space" presStyleCnt="0"/>
      <dgm:spPr/>
    </dgm:pt>
    <dgm:pt modelId="{971004F4-7993-44C7-96F3-D5F4FEA6A906}" type="pres">
      <dgm:prSet presAssocID="{4CE01443-C5C6-4602-A118-157250E68FB8}" presName="composite" presStyleCnt="0"/>
      <dgm:spPr/>
    </dgm:pt>
    <dgm:pt modelId="{1B1A5403-7D91-46F5-902C-96078343D646}" type="pres">
      <dgm:prSet presAssocID="{4CE01443-C5C6-4602-A118-157250E68FB8}" presName="LShape" presStyleLbl="alignNode1" presStyleIdx="2" presStyleCnt="5"/>
      <dgm:spPr/>
    </dgm:pt>
    <dgm:pt modelId="{D4F2AA1C-208C-429B-8783-86AF28E35B41}" type="pres">
      <dgm:prSet presAssocID="{4CE01443-C5C6-4602-A118-157250E68FB8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A504509-545A-4508-9C7C-80F27D9A6E27}" type="pres">
      <dgm:prSet presAssocID="{4CE01443-C5C6-4602-A118-157250E68FB8}" presName="Triangle" presStyleLbl="alignNode1" presStyleIdx="3" presStyleCnt="5"/>
      <dgm:spPr/>
    </dgm:pt>
    <dgm:pt modelId="{E8B2B18A-25AC-42D9-B60D-A01E83A4EF7C}" type="pres">
      <dgm:prSet presAssocID="{D851A13A-64ED-4B26-BEF5-B937251A7B41}" presName="sibTrans" presStyleCnt="0"/>
      <dgm:spPr/>
    </dgm:pt>
    <dgm:pt modelId="{C5D8709F-9D64-415E-959B-04AEC01A8A03}" type="pres">
      <dgm:prSet presAssocID="{D851A13A-64ED-4B26-BEF5-B937251A7B41}" presName="space" presStyleCnt="0"/>
      <dgm:spPr/>
    </dgm:pt>
    <dgm:pt modelId="{DA43F76D-99AA-4556-9DA6-285E46FD67CE}" type="pres">
      <dgm:prSet presAssocID="{41A69CA8-1DE3-44F0-86DC-D741DF35AE31}" presName="composite" presStyleCnt="0"/>
      <dgm:spPr/>
    </dgm:pt>
    <dgm:pt modelId="{36963B41-34AE-4878-A387-8A39F35CE7AF}" type="pres">
      <dgm:prSet presAssocID="{41A69CA8-1DE3-44F0-86DC-D741DF35AE31}" presName="LShape" presStyleLbl="alignNode1" presStyleIdx="4" presStyleCnt="5"/>
      <dgm:spPr/>
    </dgm:pt>
    <dgm:pt modelId="{61C2FBF6-33BE-4AD5-8E74-5C233DFB91E0}" type="pres">
      <dgm:prSet presAssocID="{41A69CA8-1DE3-44F0-86DC-D741DF35AE3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EE43810-A2BA-4B33-84DF-D218F9F6C4E1}" srcId="{4CE01443-C5C6-4602-A118-157250E68FB8}" destId="{19329725-BB96-4AC1-BB5C-10A94C420AE9}" srcOrd="0" destOrd="0" parTransId="{376DBF1A-2B56-4D29-9300-AC39642BEBC6}" sibTransId="{0E04BE33-128D-4C0F-B5B4-99EBA51A7E9F}"/>
    <dgm:cxn modelId="{B6806CA4-20B0-46E2-A627-FD8B578CC15B}" type="presOf" srcId="{4EED2EB0-F778-49E9-BC1F-3619BC895D1F}" destId="{BCA34D01-B0A8-472B-8DA6-EFDF409972F4}" srcOrd="0" destOrd="0" presId="urn:microsoft.com/office/officeart/2009/3/layout/StepUpProcess"/>
    <dgm:cxn modelId="{49D80D0E-0F84-4D39-B25D-FD269BB792C6}" srcId="{41A69CA8-1DE3-44F0-86DC-D741DF35AE31}" destId="{56494A70-4398-4930-B814-87BDE614D823}" srcOrd="1" destOrd="0" parTransId="{B74D24C4-6B29-4489-9CC8-866C707561AF}" sibTransId="{EBBB8B87-7119-46CB-ABFA-030464E60253}"/>
    <dgm:cxn modelId="{D92E9B66-3AEB-48AB-A0B6-0561276F2449}" srcId="{4CE01443-C5C6-4602-A118-157250E68FB8}" destId="{D075B0FB-CDA7-415A-B469-A2A1611646FC}" srcOrd="1" destOrd="0" parTransId="{B8BBA9A6-8174-4B09-A0E2-B5D567AB6F1E}" sibTransId="{F9E6198D-48E4-497B-9584-5DC6254968FE}"/>
    <dgm:cxn modelId="{8E3DCA15-63D0-430A-8136-413ED8A26965}" type="presOf" srcId="{56494A70-4398-4930-B814-87BDE614D823}" destId="{61C2FBF6-33BE-4AD5-8E74-5C233DFB91E0}" srcOrd="0" destOrd="2" presId="urn:microsoft.com/office/officeart/2009/3/layout/StepUpProcess"/>
    <dgm:cxn modelId="{219D7C0B-F69B-4D0F-9F14-CAB8C9C3840B}" srcId="{4EED2EB0-F778-49E9-BC1F-3619BC895D1F}" destId="{41A69CA8-1DE3-44F0-86DC-D741DF35AE31}" srcOrd="2" destOrd="0" parTransId="{10DBEF3E-A9D3-4FE2-BAF9-C97D0013E5A9}" sibTransId="{92A10BAF-3BDA-4C24-9470-994A05992546}"/>
    <dgm:cxn modelId="{9C613486-740B-4D74-AC83-D1D403C27E49}" type="presOf" srcId="{4CE01443-C5C6-4602-A118-157250E68FB8}" destId="{D4F2AA1C-208C-429B-8783-86AF28E35B41}" srcOrd="0" destOrd="0" presId="urn:microsoft.com/office/officeart/2009/3/layout/StepUpProcess"/>
    <dgm:cxn modelId="{7FEBB1A7-76B8-4957-83BE-CD2C50FDC680}" type="presOf" srcId="{19329725-BB96-4AC1-BB5C-10A94C420AE9}" destId="{D4F2AA1C-208C-429B-8783-86AF28E35B41}" srcOrd="0" destOrd="1" presId="urn:microsoft.com/office/officeart/2009/3/layout/StepUpProcess"/>
    <dgm:cxn modelId="{B49B958F-5D4B-4C18-BF72-0BD9BCC7B409}" srcId="{41A69CA8-1DE3-44F0-86DC-D741DF35AE31}" destId="{86390F8A-FAC3-4FCB-B30E-4136B20CA7CD}" srcOrd="0" destOrd="0" parTransId="{3B5F7173-5940-4347-B5DC-5551EDD21A41}" sibTransId="{10E7F54F-A2C0-4267-AFAC-E08CD4E65A8D}"/>
    <dgm:cxn modelId="{E4AF685F-AB60-48EB-94EB-AC3A77DF26CC}" srcId="{4EED2EB0-F778-49E9-BC1F-3619BC895D1F}" destId="{4CE01443-C5C6-4602-A118-157250E68FB8}" srcOrd="1" destOrd="0" parTransId="{37038333-5177-4412-AAAB-0B29D266BD1E}" sibTransId="{D851A13A-64ED-4B26-BEF5-B937251A7B41}"/>
    <dgm:cxn modelId="{F47CD759-262D-4DE3-A713-622AD470E3BF}" type="presOf" srcId="{9445C492-FEE2-42F6-9D86-E1D42BE00333}" destId="{4F152E15-DD6B-4DBE-BAFA-AC6A179E0DB8}" srcOrd="0" destOrd="0" presId="urn:microsoft.com/office/officeart/2009/3/layout/StepUpProcess"/>
    <dgm:cxn modelId="{FBC654C2-EF92-42E0-999A-1B70EF5436B9}" srcId="{4EED2EB0-F778-49E9-BC1F-3619BC895D1F}" destId="{9445C492-FEE2-42F6-9D86-E1D42BE00333}" srcOrd="0" destOrd="0" parTransId="{CF5A0ACA-0F68-4B7C-B056-4564A9B5CA03}" sibTransId="{69E91116-8B46-4E5C-92B8-6CBCD1E2FD65}"/>
    <dgm:cxn modelId="{BE2B7725-9C31-4FEF-BE42-81D17C381B94}" type="presOf" srcId="{D075B0FB-CDA7-415A-B469-A2A1611646FC}" destId="{D4F2AA1C-208C-429B-8783-86AF28E35B41}" srcOrd="0" destOrd="2" presId="urn:microsoft.com/office/officeart/2009/3/layout/StepUpProcess"/>
    <dgm:cxn modelId="{9D4CCD36-9EAE-43AA-9702-5B4F97E63B37}" type="presOf" srcId="{86390F8A-FAC3-4FCB-B30E-4136B20CA7CD}" destId="{61C2FBF6-33BE-4AD5-8E74-5C233DFB91E0}" srcOrd="0" destOrd="1" presId="urn:microsoft.com/office/officeart/2009/3/layout/StepUpProcess"/>
    <dgm:cxn modelId="{24C4AEA2-44AE-486C-B584-17492450A295}" type="presOf" srcId="{41A69CA8-1DE3-44F0-86DC-D741DF35AE31}" destId="{61C2FBF6-33BE-4AD5-8E74-5C233DFB91E0}" srcOrd="0" destOrd="0" presId="urn:microsoft.com/office/officeart/2009/3/layout/StepUpProcess"/>
    <dgm:cxn modelId="{F53A692B-3E22-4AC2-981F-2E5EB14BE6B6}" type="presParOf" srcId="{BCA34D01-B0A8-472B-8DA6-EFDF409972F4}" destId="{21F3F84E-B061-4FDA-81D2-62D3CF4FC6BB}" srcOrd="0" destOrd="0" presId="urn:microsoft.com/office/officeart/2009/3/layout/StepUpProcess"/>
    <dgm:cxn modelId="{A70E7C6C-3A33-414E-8171-C0B2DC06072B}" type="presParOf" srcId="{21F3F84E-B061-4FDA-81D2-62D3CF4FC6BB}" destId="{0F41D9BF-36F7-4828-AA89-0B035335E3FA}" srcOrd="0" destOrd="0" presId="urn:microsoft.com/office/officeart/2009/3/layout/StepUpProcess"/>
    <dgm:cxn modelId="{18491826-0167-4926-BA32-C9FD78398C4F}" type="presParOf" srcId="{21F3F84E-B061-4FDA-81D2-62D3CF4FC6BB}" destId="{4F152E15-DD6B-4DBE-BAFA-AC6A179E0DB8}" srcOrd="1" destOrd="0" presId="urn:microsoft.com/office/officeart/2009/3/layout/StepUpProcess"/>
    <dgm:cxn modelId="{4FE583FF-032A-411E-9B26-0EFAB87A5A5B}" type="presParOf" srcId="{21F3F84E-B061-4FDA-81D2-62D3CF4FC6BB}" destId="{6663F5C0-0C9A-499C-8376-80B224EC752E}" srcOrd="2" destOrd="0" presId="urn:microsoft.com/office/officeart/2009/3/layout/StepUpProcess"/>
    <dgm:cxn modelId="{73F4AAFD-D2B7-4F0F-8196-75ABAF322C5D}" type="presParOf" srcId="{BCA34D01-B0A8-472B-8DA6-EFDF409972F4}" destId="{EE10F3A7-49A1-49ED-B5AA-B3AC626C1A10}" srcOrd="1" destOrd="0" presId="urn:microsoft.com/office/officeart/2009/3/layout/StepUpProcess"/>
    <dgm:cxn modelId="{FAA4F5DC-C64C-4225-9DE7-A855E7D706EF}" type="presParOf" srcId="{EE10F3A7-49A1-49ED-B5AA-B3AC626C1A10}" destId="{40113E65-3567-415C-87F6-38EE27C78871}" srcOrd="0" destOrd="0" presId="urn:microsoft.com/office/officeart/2009/3/layout/StepUpProcess"/>
    <dgm:cxn modelId="{3497D848-0EC1-4C01-82A8-8054DA7E258F}" type="presParOf" srcId="{BCA34D01-B0A8-472B-8DA6-EFDF409972F4}" destId="{971004F4-7993-44C7-96F3-D5F4FEA6A906}" srcOrd="2" destOrd="0" presId="urn:microsoft.com/office/officeart/2009/3/layout/StepUpProcess"/>
    <dgm:cxn modelId="{038C1B13-1A45-453C-80F6-AF716399A491}" type="presParOf" srcId="{971004F4-7993-44C7-96F3-D5F4FEA6A906}" destId="{1B1A5403-7D91-46F5-902C-96078343D646}" srcOrd="0" destOrd="0" presId="urn:microsoft.com/office/officeart/2009/3/layout/StepUpProcess"/>
    <dgm:cxn modelId="{9BEFC1B7-36B1-4E28-BD51-76FFF1F1053F}" type="presParOf" srcId="{971004F4-7993-44C7-96F3-D5F4FEA6A906}" destId="{D4F2AA1C-208C-429B-8783-86AF28E35B41}" srcOrd="1" destOrd="0" presId="urn:microsoft.com/office/officeart/2009/3/layout/StepUpProcess"/>
    <dgm:cxn modelId="{4B762ABC-2F89-4140-B2AC-BFB7FC74DD5E}" type="presParOf" srcId="{971004F4-7993-44C7-96F3-D5F4FEA6A906}" destId="{5A504509-545A-4508-9C7C-80F27D9A6E27}" srcOrd="2" destOrd="0" presId="urn:microsoft.com/office/officeart/2009/3/layout/StepUpProcess"/>
    <dgm:cxn modelId="{BE6AD250-BFE7-4544-BD97-7C18AE9B79D0}" type="presParOf" srcId="{BCA34D01-B0A8-472B-8DA6-EFDF409972F4}" destId="{E8B2B18A-25AC-42D9-B60D-A01E83A4EF7C}" srcOrd="3" destOrd="0" presId="urn:microsoft.com/office/officeart/2009/3/layout/StepUpProcess"/>
    <dgm:cxn modelId="{32271871-DE27-45CA-BF4C-6406A10F0936}" type="presParOf" srcId="{E8B2B18A-25AC-42D9-B60D-A01E83A4EF7C}" destId="{C5D8709F-9D64-415E-959B-04AEC01A8A03}" srcOrd="0" destOrd="0" presId="urn:microsoft.com/office/officeart/2009/3/layout/StepUpProcess"/>
    <dgm:cxn modelId="{8B3375B0-99AB-4509-B873-702D7D699C02}" type="presParOf" srcId="{BCA34D01-B0A8-472B-8DA6-EFDF409972F4}" destId="{DA43F76D-99AA-4556-9DA6-285E46FD67CE}" srcOrd="4" destOrd="0" presId="urn:microsoft.com/office/officeart/2009/3/layout/StepUpProcess"/>
    <dgm:cxn modelId="{9E247821-83F5-4822-BE3C-079D8BE99811}" type="presParOf" srcId="{DA43F76D-99AA-4556-9DA6-285E46FD67CE}" destId="{36963B41-34AE-4878-A387-8A39F35CE7AF}" srcOrd="0" destOrd="0" presId="urn:microsoft.com/office/officeart/2009/3/layout/StepUpProcess"/>
    <dgm:cxn modelId="{5DAD075F-41C2-4D5C-9E55-8452D5556D93}" type="presParOf" srcId="{DA43F76D-99AA-4556-9DA6-285E46FD67CE}" destId="{61C2FBF6-33BE-4AD5-8E74-5C233DFB91E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1D9BF-36F7-4828-AA89-0B035335E3FA}">
      <dsp:nvSpPr>
        <dsp:cNvPr id="0" name=""/>
        <dsp:cNvSpPr/>
      </dsp:nvSpPr>
      <dsp:spPr>
        <a:xfrm rot="5400000">
          <a:off x="488371" y="815560"/>
          <a:ext cx="1407282" cy="234168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152E15-DD6B-4DBE-BAFA-AC6A179E0DB8}">
      <dsp:nvSpPr>
        <dsp:cNvPr id="0" name=""/>
        <dsp:cNvSpPr/>
      </dsp:nvSpPr>
      <dsp:spPr>
        <a:xfrm>
          <a:off x="253460" y="1515220"/>
          <a:ext cx="2114088" cy="1853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bg1"/>
              </a:solidFill>
            </a:rPr>
            <a:t>RISK</a:t>
          </a:r>
        </a:p>
      </dsp:txBody>
      <dsp:txXfrm>
        <a:off x="253460" y="1515220"/>
        <a:ext cx="2114088" cy="1853122"/>
      </dsp:txXfrm>
    </dsp:sp>
    <dsp:sp modelId="{6663F5C0-0C9A-499C-8376-80B224EC752E}">
      <dsp:nvSpPr>
        <dsp:cNvPr id="0" name=""/>
        <dsp:cNvSpPr/>
      </dsp:nvSpPr>
      <dsp:spPr>
        <a:xfrm>
          <a:off x="1968664" y="643162"/>
          <a:ext cx="398884" cy="39888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1A5403-7D91-46F5-902C-96078343D646}">
      <dsp:nvSpPr>
        <dsp:cNvPr id="0" name=""/>
        <dsp:cNvSpPr/>
      </dsp:nvSpPr>
      <dsp:spPr>
        <a:xfrm rot="5400000">
          <a:off x="3076428" y="175143"/>
          <a:ext cx="1407282" cy="234168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F2AA1C-208C-429B-8783-86AF28E35B41}">
      <dsp:nvSpPr>
        <dsp:cNvPr id="0" name=""/>
        <dsp:cNvSpPr/>
      </dsp:nvSpPr>
      <dsp:spPr>
        <a:xfrm>
          <a:off x="2841518" y="874803"/>
          <a:ext cx="2114088" cy="1853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bg1"/>
              </a:solidFill>
            </a:rPr>
            <a:t>KRI</a:t>
          </a:r>
          <a:endParaRPr lang="es-ES" sz="1700" b="1" kern="1200" dirty="0">
            <a:solidFill>
              <a:schemeClr val="bg1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bg1"/>
              </a:solidFill>
            </a:rPr>
            <a:t>Key </a:t>
          </a:r>
          <a:r>
            <a:rPr lang="en-GB" sz="1400" b="1" kern="1200" noProof="0" dirty="0">
              <a:solidFill>
                <a:schemeClr val="bg1"/>
              </a:solidFill>
            </a:rPr>
            <a:t>Risk</a:t>
          </a:r>
          <a:r>
            <a:rPr lang="es-ES" sz="1400" b="1" kern="1200" dirty="0">
              <a:solidFill>
                <a:schemeClr val="bg1"/>
              </a:solidFill>
            </a:rPr>
            <a:t> </a:t>
          </a:r>
          <a:r>
            <a:rPr lang="es-ES" sz="1400" b="1" kern="1200" dirty="0" err="1">
              <a:solidFill>
                <a:schemeClr val="bg1"/>
              </a:solidFill>
            </a:rPr>
            <a:t>Indicators</a:t>
          </a:r>
          <a:endParaRPr lang="es-ES" sz="1400" b="1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 err="1">
              <a:solidFill>
                <a:schemeClr val="bg1"/>
              </a:solidFill>
            </a:rPr>
            <a:t>Likelihood</a:t>
          </a:r>
          <a:endParaRPr lang="es-E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 err="1">
              <a:solidFill>
                <a:schemeClr val="bg1"/>
              </a:solidFill>
            </a:rPr>
            <a:t>Impact</a:t>
          </a:r>
          <a:endParaRPr lang="es-ES" sz="1400" kern="1200" dirty="0">
            <a:solidFill>
              <a:schemeClr val="bg1"/>
            </a:solidFill>
          </a:endParaRPr>
        </a:p>
      </dsp:txBody>
      <dsp:txXfrm>
        <a:off x="2841518" y="874803"/>
        <a:ext cx="2114088" cy="1853122"/>
      </dsp:txXfrm>
    </dsp:sp>
    <dsp:sp modelId="{5A504509-545A-4508-9C7C-80F27D9A6E27}">
      <dsp:nvSpPr>
        <dsp:cNvPr id="0" name=""/>
        <dsp:cNvSpPr/>
      </dsp:nvSpPr>
      <dsp:spPr>
        <a:xfrm>
          <a:off x="4556721" y="2745"/>
          <a:ext cx="398884" cy="39888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963B41-34AE-4878-A387-8A39F35CE7AF}">
      <dsp:nvSpPr>
        <dsp:cNvPr id="0" name=""/>
        <dsp:cNvSpPr/>
      </dsp:nvSpPr>
      <dsp:spPr>
        <a:xfrm rot="5400000">
          <a:off x="5664485" y="-465274"/>
          <a:ext cx="1407282" cy="234168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C2FBF6-33BE-4AD5-8E74-5C233DFB91E0}">
      <dsp:nvSpPr>
        <dsp:cNvPr id="0" name=""/>
        <dsp:cNvSpPr/>
      </dsp:nvSpPr>
      <dsp:spPr>
        <a:xfrm>
          <a:off x="5429575" y="234385"/>
          <a:ext cx="2114088" cy="1853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bg1"/>
              </a:solidFill>
            </a:rPr>
            <a:t>CONTROLS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 err="1">
              <a:solidFill>
                <a:schemeClr val="bg1"/>
              </a:solidFill>
            </a:rPr>
            <a:t>Design</a:t>
          </a:r>
          <a:endParaRPr lang="es-E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 err="1">
              <a:solidFill>
                <a:schemeClr val="bg1"/>
              </a:solidFill>
            </a:rPr>
            <a:t>Effectiveness</a:t>
          </a:r>
          <a:endParaRPr lang="es-ES" sz="1400" kern="1200" dirty="0">
            <a:solidFill>
              <a:schemeClr val="bg1"/>
            </a:solidFill>
          </a:endParaRPr>
        </a:p>
      </dsp:txBody>
      <dsp:txXfrm>
        <a:off x="5429575" y="234385"/>
        <a:ext cx="2114088" cy="1853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5A12F-DC4E-4927-8A75-D6DF43FBB23E}" type="datetimeFigureOut">
              <a:rPr lang="fr-BE" smtClean="0"/>
              <a:t>03-05-17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D4A9A-902E-4F3E-B2B8-E3075A8C0920}" type="slidenum">
              <a:rPr lang="fr-BE" smtClean="0"/>
              <a:t>‹Nº›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75315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48F5E99-40E3-4ABE-BDD3-744885A49615}" type="slidenum">
              <a:rPr lang="es-ES_tradnl" altLang="es-ES" smtClean="0">
                <a:latin typeface="Arial" charset="0"/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_tradnl" altLang="es-E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5731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305B918-37D7-4181-99A3-05C2DEDFD547}" type="slidenum">
              <a:rPr lang="es-ES_tradnl" altLang="es-ES" smtClean="0">
                <a:latin typeface="Arial" charset="0"/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_tradnl" altLang="es-E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3869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DB2B3F7-BBF0-4E0A-9FA3-0874A09F29F0}" type="slidenum">
              <a:rPr lang="es-ES_tradnl" altLang="es-ES" smtClean="0">
                <a:latin typeface="Arial" charset="0"/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_tradnl" altLang="es-E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2139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8F04DFD-4F7A-4C00-A110-ED949CFC8AA2}" type="slidenum">
              <a:rPr lang="es-ES_tradnl" altLang="es-ES" smtClean="0">
                <a:latin typeface="Arial" charset="0"/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_tradnl" altLang="es-E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8850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6132C45-9585-433E-B1A0-B3B3519793D0}" type="slidenum">
              <a:rPr lang="es-ES_tradnl" altLang="es-ES" smtClean="0">
                <a:latin typeface="Arial" charset="0"/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ES_tradnl" altLang="es-E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2802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6132C45-9585-433E-B1A0-B3B3519793D0}" type="slidenum">
              <a:rPr lang="es-ES_tradnl" altLang="es-ES" smtClean="0">
                <a:latin typeface="Arial" charset="0"/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ES_tradnl" altLang="es-E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1934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70E8C94-4845-4173-B27E-6355B56D5440}" type="slidenum">
              <a:rPr lang="es-ES_tradnl" altLang="es-ES" smtClean="0">
                <a:latin typeface="Arial" charset="0"/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ES_tradnl" altLang="es-E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2193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25BC-6D1F-4C33-B503-F6D951D838F3}" type="slidenum">
              <a:rPr lang="de-DE" altLang="es-ES" smtClean="0"/>
              <a:pPr/>
              <a:t>12</a:t>
            </a:fld>
            <a:endParaRPr lang="de-DE" altLang="es-ES"/>
          </a:p>
        </p:txBody>
      </p:sp>
    </p:spTree>
    <p:extLst>
      <p:ext uri="{BB962C8B-B14F-4D97-AF65-F5344CB8AC3E}">
        <p14:creationId xmlns:p14="http://schemas.microsoft.com/office/powerpoint/2010/main" val="3492988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25BC-6D1F-4C33-B503-F6D951D838F3}" type="slidenum">
              <a:rPr lang="de-DE" altLang="es-ES" smtClean="0"/>
              <a:pPr/>
              <a:t>14</a:t>
            </a:fld>
            <a:endParaRPr lang="de-DE" altLang="es-ES"/>
          </a:p>
        </p:txBody>
      </p:sp>
    </p:spTree>
    <p:extLst>
      <p:ext uri="{BB962C8B-B14F-4D97-AF65-F5344CB8AC3E}">
        <p14:creationId xmlns:p14="http://schemas.microsoft.com/office/powerpoint/2010/main" val="2264738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381760"/>
            <a:ext cx="6858000" cy="212820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7E75C05-4820-4A23-AAA3-54A8179A3015}" type="datetime1">
              <a:rPr lang="fr-BE" smtClean="0"/>
              <a:t>03-05-17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fld id="{3C193C10-5F11-4DC5-AACA-51FB1CABC5E0}" type="slidenum">
              <a:rPr lang="fr-BE" smtClean="0"/>
              <a:pPr/>
              <a:t>‹Nº›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47442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DE951A-87D8-4CCF-AD47-51D6CF197F96}" type="datetime1">
              <a:rPr lang="fr-BE" smtClean="0"/>
              <a:t>03-05-17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3C10-5F11-4DC5-AACA-51FB1CABC5E0}" type="slidenum">
              <a:rPr lang="fr-BE" smtClean="0"/>
              <a:t>‹Nº›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2014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E5A4809-A49C-4387-BF35-9D8021CEF4D3}" type="datetime1">
              <a:rPr lang="fr-BE" smtClean="0"/>
              <a:t>03-05-17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3C10-5F11-4DC5-AACA-51FB1CABC5E0}" type="slidenum">
              <a:rPr lang="fr-BE" smtClean="0"/>
              <a:t>‹Nº›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5153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5333" tIns="42666" rIns="85333" bIns="42666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2413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_2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0000" y="1548000"/>
            <a:ext cx="8064811" cy="451413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60855" y="6501993"/>
            <a:ext cx="205184" cy="123111"/>
          </a:xfrm>
          <a:prstGeom prst="rect">
            <a:avLst/>
          </a:prstGeom>
        </p:spPr>
        <p:txBody>
          <a:bodyPr/>
          <a:lstStyle/>
          <a:p>
            <a:fld id="{6BA87C2D-C557-8D4A-BFE5-702A0A204F7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Marcador de pie de página 3"/>
          <p:cNvSpPr>
            <a:spLocks noGrp="1"/>
          </p:cNvSpPr>
          <p:nvPr>
            <p:ph type="ftr" sz="quarter" idx="13"/>
          </p:nvPr>
        </p:nvSpPr>
        <p:spPr>
          <a:xfrm>
            <a:off x="1617133" y="158752"/>
            <a:ext cx="6984454" cy="196850"/>
          </a:xfrm>
        </p:spPr>
        <p:txBody>
          <a:bodyPr/>
          <a:lstStyle/>
          <a:p>
            <a:r>
              <a:rPr lang="es-ES"/>
              <a:t>Gestión de Riesgos. Riesgos</a:t>
            </a:r>
            <a:endParaRPr lang="es-ES" dirty="0"/>
          </a:p>
        </p:txBody>
      </p:sp>
      <p:pic>
        <p:nvPicPr>
          <p:cNvPr id="10" name="Imagen 9" descr="CYIIG_genericaHz-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84" y="6328964"/>
            <a:ext cx="900000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3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7847D80-491A-404B-8F5E-F7609FF4A2BB}" type="datetime1">
              <a:rPr lang="fr-BE" smtClean="0"/>
              <a:t>03-05-17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3C10-5F11-4DC5-AACA-51FB1CABC5E0}" type="slidenum">
              <a:rPr lang="fr-BE" smtClean="0"/>
              <a:t>‹Nº›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6816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E26740-F6C6-4580-BDAE-51A1F0BE0A52}" type="datetime1">
              <a:rPr lang="fr-BE" smtClean="0"/>
              <a:t>03-05-17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3C10-5F11-4DC5-AACA-51FB1CABC5E0}" type="slidenum">
              <a:rPr lang="fr-BE" smtClean="0"/>
              <a:t>‹Nº›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751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07ADB9E-8AF7-48BB-8F6D-A8A00812F711}" type="datetime1">
              <a:rPr lang="fr-BE" smtClean="0"/>
              <a:t>03-05-17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3C10-5F11-4DC5-AACA-51FB1CABC5E0}" type="slidenum">
              <a:rPr lang="fr-BE" smtClean="0"/>
              <a:t>‹Nº›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993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365126"/>
            <a:ext cx="54864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60C497E-1CF4-496A-93AF-F1E29CC3AC26}" type="datetime1">
              <a:rPr lang="fr-BE" smtClean="0"/>
              <a:t>03-05-17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3C10-5F11-4DC5-AACA-51FB1CABC5E0}" type="slidenum">
              <a:rPr lang="fr-BE" smtClean="0"/>
              <a:t>‹Nº›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97644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3A1C6FE-8ECA-4BBF-A402-746FE1F0652F}" type="datetime1">
              <a:rPr lang="fr-BE" smtClean="0"/>
              <a:t>03-05-17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3C10-5F11-4DC5-AACA-51FB1CABC5E0}" type="slidenum">
              <a:rPr lang="fr-BE" smtClean="0"/>
              <a:t>‹Nº›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645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83DCF33-63B4-49AF-A631-00219EFA7054}" type="datetime1">
              <a:rPr lang="fr-BE" smtClean="0"/>
              <a:t>03-05-17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3C10-5F11-4DC5-AACA-51FB1CABC5E0}" type="slidenum">
              <a:rPr lang="fr-BE" smtClean="0"/>
              <a:t>‹Nº›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7043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B18CFCF-F60D-4ACA-BEA5-2A6AF286B029}" type="datetime1">
              <a:rPr lang="fr-BE" smtClean="0"/>
              <a:t>03-05-17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3C10-5F11-4DC5-AACA-51FB1CABC5E0}" type="slidenum">
              <a:rPr lang="fr-BE" smtClean="0"/>
              <a:t>‹Nº›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7018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AB2B66-2459-4556-9E17-C720BF32859B}" type="datetime1">
              <a:rPr lang="fr-BE" smtClean="0"/>
              <a:t>03-05-17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3C10-5F11-4DC5-AACA-51FB1CABC5E0}" type="slidenum">
              <a:rPr lang="fr-BE" smtClean="0"/>
              <a:t>‹Nº›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964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822319" y="365126"/>
            <a:ext cx="5502065" cy="1113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93C10-5F11-4DC5-AACA-51FB1CABC5E0}" type="slidenum">
              <a:rPr lang="fr-BE" smtClean="0"/>
              <a:t>‹Nº›</a:t>
            </a:fld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324383" y="1"/>
            <a:ext cx="1819617" cy="147843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" y="1"/>
            <a:ext cx="1822319" cy="147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4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FFFF00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FFFF00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FFFF00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FFFF00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FFFF0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0.svg"/><Relationship Id="rId7" Type="http://schemas.openxmlformats.org/officeDocument/2006/relationships/image" Target="../media/image16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4.svg"/><Relationship Id="rId7" Type="http://schemas.openxmlformats.org/officeDocument/2006/relationships/image" Target="../media/image16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6.svg"/><Relationship Id="rId7" Type="http://schemas.openxmlformats.org/officeDocument/2006/relationships/image" Target="../media/image36.svg"/><Relationship Id="rId12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20.svg"/><Relationship Id="rId5" Type="http://schemas.openxmlformats.org/officeDocument/2006/relationships/image" Target="../media/image34.svg"/><Relationship Id="rId10" Type="http://schemas.openxmlformats.org/officeDocument/2006/relationships/image" Target="../media/image19.png"/><Relationship Id="rId4" Type="http://schemas.openxmlformats.org/officeDocument/2006/relationships/image" Target="../media/image33.png"/><Relationship Id="rId9" Type="http://schemas.openxmlformats.org/officeDocument/2006/relationships/image" Target="../media/image30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svg"/><Relationship Id="rId7" Type="http://schemas.openxmlformats.org/officeDocument/2006/relationships/image" Target="../media/image3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6.svg"/><Relationship Id="rId10" Type="http://schemas.openxmlformats.org/officeDocument/2006/relationships/image" Target="../media/image5.jpeg"/><Relationship Id="rId4" Type="http://schemas.openxmlformats.org/officeDocument/2006/relationships/image" Target="../media/image35.png"/><Relationship Id="rId9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0.svg"/><Relationship Id="rId10" Type="http://schemas.openxmlformats.org/officeDocument/2006/relationships/image" Target="../media/image5.jpe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6.svg"/><Relationship Id="rId7" Type="http://schemas.openxmlformats.org/officeDocument/2006/relationships/image" Target="../media/image4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10" Type="http://schemas.openxmlformats.org/officeDocument/2006/relationships/image" Target="../media/image5.jpe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svg"/><Relationship Id="rId7" Type="http://schemas.openxmlformats.org/officeDocument/2006/relationships/image" Target="../media/image3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5.jpeg"/><Relationship Id="rId5" Type="http://schemas.openxmlformats.org/officeDocument/2006/relationships/image" Target="../media/image42.svg"/><Relationship Id="rId10" Type="http://schemas.openxmlformats.org/officeDocument/2006/relationships/image" Target="../media/image43.png"/><Relationship Id="rId4" Type="http://schemas.openxmlformats.org/officeDocument/2006/relationships/image" Target="../media/image41.png"/><Relationship Id="rId9" Type="http://schemas.openxmlformats.org/officeDocument/2006/relationships/image" Target="../media/image20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svg"/><Relationship Id="rId7" Type="http://schemas.openxmlformats.org/officeDocument/2006/relationships/image" Target="../media/image3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5.jpeg"/><Relationship Id="rId5" Type="http://schemas.openxmlformats.org/officeDocument/2006/relationships/image" Target="../media/image40.svg"/><Relationship Id="rId10" Type="http://schemas.openxmlformats.org/officeDocument/2006/relationships/image" Target="../media/image44.jpeg"/><Relationship Id="rId4" Type="http://schemas.openxmlformats.org/officeDocument/2006/relationships/image" Target="../media/image39.png"/><Relationship Id="rId9" Type="http://schemas.openxmlformats.org/officeDocument/2006/relationships/image" Target="../media/image20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file:///\\compartidas\Priv%20Area%20Auditoria%20Interna$\Auditor&#237;a%20Interna\Informaci&#243;n%20sectorial\ECIIA\Seminario%20Bruselas\Nick_Heidfeld_atropella_al_fuel_man.avi" TargetMode="External"/><Relationship Id="rId7" Type="http://schemas.openxmlformats.org/officeDocument/2006/relationships/image" Target="../media/image9.jpeg"/><Relationship Id="rId2" Type="http://schemas.openxmlformats.org/officeDocument/2006/relationships/video" Target="file:///\\compartidas\Priv%20Area%20Auditoria%20Interna$\Auditor&#237;a%20Interna\Informaci&#243;n%20sectorial\ECIIA\Seminario%20Bruselas\CART%20Jap&#243;n%201999%20-%20Andretti%20Pit%20Stall.avi" TargetMode="External"/><Relationship Id="rId1" Type="http://schemas.microsoft.com/office/2007/relationships/media" Target="file:///\\compartidas\Priv%20Area%20Auditoria%20Interna$\Auditor&#237;a%20Interna\Informaci&#243;n%20sectorial\ECIIA\Seminario%20Bruselas\CART%20Jap&#243;n%201999%20-%20Andretti%20Pit%20Stall.avi" TargetMode="Externa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video" Target="file:///\\compartidas\Priv%20Area%20Auditoria%20Interna$\Auditor&#237;a%20Interna\Informaci&#243;n%20sectorial\ECIIA\Seminario%20Bruselas\Nick_Heidfeld_atropella_al_fuel_man.avi" TargetMode="Externa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file:///\\compartidas\Priv%20Area%20Auditoria%20Interna$\Auditor&#237;a%20Interna\Informaci&#243;n%20sectorial\ECIIA\Seminario%20Bruselas\perfecto.avi" TargetMode="External"/><Relationship Id="rId1" Type="http://schemas.microsoft.com/office/2007/relationships/media" Target="file:///\\compartidas\Priv%20Area%20Auditoria%20Interna$\Auditor&#237;a%20Interna\Informaci&#243;n%20sectorial\ECIIA\Seminario%20Bruselas\perfecto.avi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060" y="1527232"/>
            <a:ext cx="1785938" cy="2235994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143000" y="1893570"/>
            <a:ext cx="6858000" cy="2506981"/>
          </a:xfrm>
        </p:spPr>
        <p:txBody>
          <a:bodyPr/>
          <a:lstStyle/>
          <a:p>
            <a:r>
              <a:rPr lang="fr-BE" dirty="0"/>
              <a:t>Joint </a:t>
            </a:r>
            <a:r>
              <a:rPr lang="fr-BE" dirty="0" err="1"/>
              <a:t>Seminar</a:t>
            </a:r>
            <a:endParaRPr lang="fr-BE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143000" y="4450557"/>
            <a:ext cx="6858000" cy="1142999"/>
          </a:xfrm>
        </p:spPr>
        <p:txBody>
          <a:bodyPr/>
          <a:lstStyle/>
          <a:p>
            <a:r>
              <a:rPr lang="fr-BE" dirty="0"/>
              <a:t>Brussels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3C10-5F11-4DC5-AACA-51FB1CABC5E0}" type="slidenum">
              <a:rPr lang="fr-BE" smtClean="0"/>
              <a:t>1</a:t>
            </a:fld>
            <a:endParaRPr lang="fr-BE"/>
          </a:p>
        </p:txBody>
      </p:sp>
      <p:pic>
        <p:nvPicPr>
          <p:cNvPr id="7" name="Picture 2" descr="Resultado de imagen de logo eci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7" t="8392" r="15661" b="7363"/>
          <a:stretch/>
        </p:blipFill>
        <p:spPr bwMode="auto">
          <a:xfrm>
            <a:off x="7260115" y="0"/>
            <a:ext cx="1883885" cy="149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42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Risk management</a:t>
            </a:r>
            <a:endParaRPr lang="es-ES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4 Imagen" descr="images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1077" y="2783040"/>
            <a:ext cx="5321846" cy="2436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Resultado de imagen de logo eci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7" t="8392" r="15661" b="7363"/>
          <a:stretch/>
        </p:blipFill>
        <p:spPr bwMode="auto">
          <a:xfrm>
            <a:off x="7260115" y="0"/>
            <a:ext cx="1883885" cy="149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808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auto">
          <a:xfrm>
            <a:off x="346509" y="1685924"/>
            <a:ext cx="8402855" cy="466724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>
                <a:effectLst/>
              </a:rPr>
              <a:t>Risk management</a:t>
            </a:r>
            <a:endParaRPr lang="de-DE" altLang="es-ES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2452" y="1857364"/>
            <a:ext cx="7924800" cy="4495800"/>
          </a:xfrm>
        </p:spPr>
        <p:txBody>
          <a:bodyPr>
            <a:normAutofit lnSpcReduction="10000"/>
          </a:bodyPr>
          <a:lstStyle/>
          <a:p>
            <a:pPr marL="269875" indent="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effectLst/>
              </a:rPr>
              <a:t>1. Risks</a:t>
            </a:r>
          </a:p>
          <a:p>
            <a:pPr marL="811213" lvl="1" indent="-357188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</a:rPr>
              <a:t> Identify risks.</a:t>
            </a:r>
          </a:p>
          <a:p>
            <a:pPr marL="269875" indent="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effectLst/>
              </a:rPr>
              <a:t>2. Evaluation</a:t>
            </a:r>
          </a:p>
          <a:p>
            <a:pPr marL="811213" lvl="1" indent="-357188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</a:rPr>
              <a:t>Define common rules to assess risks.</a:t>
            </a:r>
          </a:p>
          <a:p>
            <a:pPr marL="811213" lvl="1" indent="-357188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</a:rPr>
              <a:t>Evaluate likelihood and impact of risks.</a:t>
            </a:r>
          </a:p>
          <a:p>
            <a:pPr marL="811213" lvl="1" indent="-357188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</a:rPr>
              <a:t>Indicators. KRI.</a:t>
            </a:r>
          </a:p>
          <a:p>
            <a:pPr marL="269875" indent="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effectLst/>
              </a:rPr>
              <a:t>3. Controls</a:t>
            </a:r>
          </a:p>
          <a:p>
            <a:pPr marL="811213" lvl="1" indent="-357188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</a:rPr>
              <a:t>Define controls.</a:t>
            </a:r>
          </a:p>
          <a:p>
            <a:pPr marL="811213" lvl="1" indent="-357188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</a:rPr>
              <a:t>Evaluate the design and effectiveness of controls.</a:t>
            </a:r>
            <a:endParaRPr lang="de-DE" altLang="es-E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Gráfico 1" descr="Portapapeles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919" y="1756571"/>
            <a:ext cx="690669" cy="690669"/>
          </a:xfrm>
          <a:prstGeom prst="rect">
            <a:avLst/>
          </a:prstGeom>
        </p:spPr>
      </p:pic>
      <p:pic>
        <p:nvPicPr>
          <p:cNvPr id="6" name="Gráfico 5" descr="Portapapeles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918" y="2764683"/>
            <a:ext cx="690669" cy="690669"/>
          </a:xfrm>
          <a:prstGeom prst="rect">
            <a:avLst/>
          </a:prstGeom>
        </p:spPr>
      </p:pic>
      <p:pic>
        <p:nvPicPr>
          <p:cNvPr id="7" name="Gráfico 6" descr="Portapapeles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917" y="4790040"/>
            <a:ext cx="690669" cy="690669"/>
          </a:xfrm>
          <a:prstGeom prst="rect">
            <a:avLst/>
          </a:prstGeom>
        </p:spPr>
      </p:pic>
      <p:sp>
        <p:nvSpPr>
          <p:cNvPr id="1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01148" y="6501994"/>
            <a:ext cx="364891" cy="117748"/>
          </a:xfrm>
        </p:spPr>
        <p:txBody>
          <a:bodyPr/>
          <a:lstStyle/>
          <a:p>
            <a:fld id="{6BA87C2D-C557-8D4A-BFE5-702A0A204F70}" type="slidenum">
              <a:rPr lang="es-ES" smtClean="0">
                <a:solidFill>
                  <a:schemeClr val="bg1"/>
                </a:solidFill>
              </a:rPr>
              <a:pPr/>
              <a:t>11</a:t>
            </a:fld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1" name="Picture 2" descr="Resultado de imagen de logo ecii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7" t="8392" r="15661" b="7363"/>
          <a:stretch/>
        </p:blipFill>
        <p:spPr bwMode="auto">
          <a:xfrm>
            <a:off x="7260115" y="0"/>
            <a:ext cx="1883885" cy="149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326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8 Rectángulo"/>
          <p:cNvSpPr/>
          <p:nvPr/>
        </p:nvSpPr>
        <p:spPr bwMode="auto">
          <a:xfrm>
            <a:off x="346509" y="1685924"/>
            <a:ext cx="8402855" cy="466724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dirty="0">
              <a:latin typeface="Times" pitchFamily="18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71412"/>
            <a:ext cx="7924800" cy="4495800"/>
          </a:xfrm>
        </p:spPr>
        <p:txBody>
          <a:bodyPr/>
          <a:lstStyle/>
          <a:p>
            <a:pPr marL="269875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1</a:t>
            </a:r>
            <a:r>
              <a:rPr lang="en-US" b="1" dirty="0">
                <a:solidFill>
                  <a:srgbClr val="002060"/>
                </a:solidFill>
                <a:effectLst/>
              </a:rPr>
              <a:t>. Risks. Identify risks.</a:t>
            </a:r>
          </a:p>
          <a:p>
            <a:pPr marL="804863" indent="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  COSO. ERM</a:t>
            </a:r>
          </a:p>
          <a:p>
            <a:pPr marL="804863" indent="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002060"/>
                </a:solidFill>
                <a:effectLst/>
              </a:rPr>
              <a:t>  IIA</a:t>
            </a:r>
          </a:p>
          <a:p>
            <a:pPr marL="804863" indent="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  Inside company (whistleblowing)</a:t>
            </a:r>
          </a:p>
          <a:p>
            <a:pPr marL="804863" indent="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002060"/>
                </a:solidFill>
                <a:effectLst/>
              </a:rPr>
              <a:t>  Evaluation of incentives to workers</a:t>
            </a:r>
          </a:p>
          <a:p>
            <a:pPr marL="804863" indent="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dirty="0">
                <a:solidFill>
                  <a:srgbClr val="002060"/>
                </a:solidFill>
                <a:effectLst/>
              </a:rPr>
              <a:t>  </a:t>
            </a:r>
            <a:r>
              <a:rPr lang="es-ES" dirty="0" err="1">
                <a:solidFill>
                  <a:srgbClr val="002060"/>
                </a:solidFill>
                <a:effectLst/>
              </a:rPr>
              <a:t>Possible</a:t>
            </a:r>
            <a:r>
              <a:rPr lang="es-ES" dirty="0">
                <a:solidFill>
                  <a:srgbClr val="002060"/>
                </a:solidFill>
                <a:effectLst/>
              </a:rPr>
              <a:t> </a:t>
            </a:r>
            <a:r>
              <a:rPr lang="es-ES" dirty="0" err="1">
                <a:solidFill>
                  <a:srgbClr val="002060"/>
                </a:solidFill>
                <a:effectLst/>
              </a:rPr>
              <a:t>removal</a:t>
            </a:r>
            <a:r>
              <a:rPr lang="es-ES" dirty="0">
                <a:solidFill>
                  <a:srgbClr val="002060"/>
                </a:solidFill>
                <a:effectLst/>
              </a:rPr>
              <a:t> of </a:t>
            </a:r>
            <a:r>
              <a:rPr lang="es-ES" dirty="0" err="1">
                <a:solidFill>
                  <a:srgbClr val="002060"/>
                </a:solidFill>
                <a:effectLst/>
              </a:rPr>
              <a:t>controls</a:t>
            </a:r>
            <a:endParaRPr lang="es-ES" dirty="0">
              <a:solidFill>
                <a:srgbClr val="002060"/>
              </a:solidFill>
              <a:effectLst/>
            </a:endParaRPr>
          </a:p>
          <a:p>
            <a:pPr marL="804863" indent="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dirty="0">
                <a:solidFill>
                  <a:srgbClr val="002060"/>
                </a:solidFill>
                <a:effectLst/>
              </a:rPr>
              <a:t>  Access IT </a:t>
            </a:r>
            <a:r>
              <a:rPr lang="es-ES" dirty="0" err="1">
                <a:solidFill>
                  <a:srgbClr val="002060"/>
                </a:solidFill>
                <a:effectLst/>
              </a:rPr>
              <a:t>systems</a:t>
            </a:r>
            <a:endParaRPr lang="en-US" dirty="0">
              <a:solidFill>
                <a:srgbClr val="002060"/>
              </a:solidFill>
            </a:endParaRPr>
          </a:p>
          <a:p>
            <a:pPr marL="269875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solidFill>
                <a:srgbClr val="002060"/>
              </a:solidFill>
              <a:effectLst/>
            </a:endParaRPr>
          </a:p>
        </p:txBody>
      </p:sp>
      <p:pic>
        <p:nvPicPr>
          <p:cNvPr id="2" name="Gráfico 1" descr="Portapapeles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9390" y="1772816"/>
            <a:ext cx="690669" cy="690669"/>
          </a:xfrm>
          <a:prstGeom prst="rect">
            <a:avLst/>
          </a:prstGeom>
        </p:spPr>
      </p:pic>
      <p:pic>
        <p:nvPicPr>
          <p:cNvPr id="3" name="Gráfico 2" descr="Ch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22454" y="3636338"/>
            <a:ext cx="914400" cy="914400"/>
          </a:xfrm>
          <a:prstGeom prst="rect">
            <a:avLst/>
          </a:prstGeom>
        </p:spPr>
      </p:pic>
      <p:pic>
        <p:nvPicPr>
          <p:cNvPr id="5" name="Gráfico 4" descr="Bocadillo de pensamiento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61337" y="2531292"/>
            <a:ext cx="914400" cy="914400"/>
          </a:xfrm>
          <a:prstGeom prst="rect">
            <a:avLst/>
          </a:prstGeom>
        </p:spPr>
      </p:pic>
      <p:pic>
        <p:nvPicPr>
          <p:cNvPr id="8" name="Gráfico 7" descr="Megáfono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61337" y="3595892"/>
            <a:ext cx="914400" cy="914400"/>
          </a:xfrm>
          <a:prstGeom prst="rect">
            <a:avLst/>
          </a:prstGeom>
        </p:spPr>
      </p:pic>
      <p:pic>
        <p:nvPicPr>
          <p:cNvPr id="9" name="Gráfico 8" descr="Tendencia al alza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61337" y="4874452"/>
            <a:ext cx="914400" cy="914400"/>
          </a:xfrm>
          <a:prstGeom prst="rect">
            <a:avLst/>
          </a:prstGeom>
        </p:spPr>
      </p:pic>
      <p:pic>
        <p:nvPicPr>
          <p:cNvPr id="10" name="Gráfico 9" descr="Ojo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422454" y="2468927"/>
            <a:ext cx="914400" cy="914400"/>
          </a:xfrm>
          <a:prstGeom prst="rect">
            <a:avLst/>
          </a:prstGeom>
        </p:spPr>
      </p:pic>
      <p:pic>
        <p:nvPicPr>
          <p:cNvPr id="11" name="Gráfico 10" descr="Monedas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422454" y="4883837"/>
            <a:ext cx="914400" cy="914400"/>
          </a:xfrm>
          <a:prstGeom prst="rect">
            <a:avLst/>
          </a:prstGeom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2319" y="365126"/>
            <a:ext cx="5502065" cy="1113314"/>
          </a:xfrm>
        </p:spPr>
        <p:txBody>
          <a:bodyPr/>
          <a:lstStyle/>
          <a:p>
            <a:pPr algn="ctr" eaLnBrk="1" hangingPunct="1"/>
            <a:r>
              <a:rPr lang="en-US" dirty="0">
                <a:effectLst/>
              </a:rPr>
              <a:t>Risk management</a:t>
            </a:r>
            <a:endParaRPr lang="de-DE" altLang="es-ES" dirty="0"/>
          </a:p>
        </p:txBody>
      </p:sp>
      <p:sp>
        <p:nvSpPr>
          <p:cNvPr id="13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01148" y="6501994"/>
            <a:ext cx="364891" cy="117748"/>
          </a:xfrm>
        </p:spPr>
        <p:txBody>
          <a:bodyPr/>
          <a:lstStyle/>
          <a:p>
            <a:fld id="{6BA87C2D-C557-8D4A-BFE5-702A0A204F70}" type="slidenum">
              <a:rPr lang="es-ES" smtClean="0">
                <a:solidFill>
                  <a:schemeClr val="bg1"/>
                </a:solidFill>
              </a:rPr>
              <a:pPr/>
              <a:t>12</a:t>
            </a:fld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5" name="Picture 2" descr="Resultado de imagen de logo eciia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7" t="8392" r="15661" b="7363"/>
          <a:stretch/>
        </p:blipFill>
        <p:spPr bwMode="auto">
          <a:xfrm>
            <a:off x="7260115" y="0"/>
            <a:ext cx="1883885" cy="149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esultado de imagen de logo eciia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7" t="8392" r="15661" b="7363"/>
          <a:stretch/>
        </p:blipFill>
        <p:spPr bwMode="auto">
          <a:xfrm>
            <a:off x="7258277" y="-1838"/>
            <a:ext cx="1883885" cy="149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096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8 Rectángulo"/>
          <p:cNvSpPr/>
          <p:nvPr/>
        </p:nvSpPr>
        <p:spPr bwMode="auto">
          <a:xfrm>
            <a:off x="346509" y="1685924"/>
            <a:ext cx="8402855" cy="466724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dirty="0">
              <a:latin typeface="Times" pitchFamily="18" charset="0"/>
            </a:endParaRPr>
          </a:p>
        </p:txBody>
      </p:sp>
      <p:pic>
        <p:nvPicPr>
          <p:cNvPr id="13" name="Gráfico 1" descr="Portapapeles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9390" y="1772816"/>
            <a:ext cx="690669" cy="690669"/>
          </a:xfrm>
          <a:prstGeom prst="rect">
            <a:avLst/>
          </a:prstGeom>
        </p:spPr>
      </p:pic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71412"/>
            <a:ext cx="7924800" cy="3217396"/>
          </a:xfrm>
        </p:spPr>
        <p:txBody>
          <a:bodyPr/>
          <a:lstStyle/>
          <a:p>
            <a:pPr marL="269875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002060"/>
                </a:solidFill>
              </a:rPr>
              <a:t> 1</a:t>
            </a:r>
            <a:r>
              <a:rPr lang="en-US" b="1" dirty="0">
                <a:solidFill>
                  <a:srgbClr val="002060"/>
                </a:solidFill>
                <a:effectLst/>
              </a:rPr>
              <a:t>. Risks. </a:t>
            </a:r>
            <a:r>
              <a:rPr lang="en-US" dirty="0">
                <a:solidFill>
                  <a:srgbClr val="002060"/>
                </a:solidFill>
                <a:effectLst/>
              </a:rPr>
              <a:t>Identify the risks.</a:t>
            </a:r>
          </a:p>
          <a:p>
            <a:pPr marL="269875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effectLst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419872" y="2283165"/>
            <a:ext cx="4915606" cy="203132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Lack of control to prevent the dividing of a public contract into several smaller ones.</a:t>
            </a:r>
          </a:p>
          <a:p>
            <a:r>
              <a:rPr lang="en-US" sz="1800" dirty="0">
                <a:solidFill>
                  <a:srgbClr val="002060"/>
                </a:solidFill>
              </a:rPr>
              <a:t>Conflicts of interest in public procurement.</a:t>
            </a:r>
            <a:endParaRPr lang="es-ES" sz="1800" dirty="0">
              <a:solidFill>
                <a:srgbClr val="002060"/>
              </a:solidFill>
            </a:endParaRPr>
          </a:p>
          <a:p>
            <a:r>
              <a:rPr lang="en-US" sz="1800" dirty="0">
                <a:solidFill>
                  <a:srgbClr val="002060"/>
                </a:solidFill>
              </a:rPr>
              <a:t>Absence of periodic audits.</a:t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2060"/>
                </a:solidFill>
              </a:rPr>
              <a:t>Inadequate protection of confidential information.</a:t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2060"/>
                </a:solidFill>
              </a:rPr>
              <a:t>Absence of code of conduct.</a:t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2060"/>
                </a:solidFill>
              </a:rPr>
              <a:t>Conflicts in the working environment.</a:t>
            </a:r>
            <a:endParaRPr lang="es-ES" sz="1800" dirty="0">
              <a:solidFill>
                <a:srgbClr val="00206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71473" y="4387511"/>
            <a:ext cx="4549168" cy="92333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Excessive staff turnover.</a:t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2060"/>
                </a:solidFill>
              </a:rPr>
              <a:t>Lack of back up for key staff.</a:t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2060"/>
                </a:solidFill>
              </a:rPr>
              <a:t>Lack of rotation of personnel in sensitive posts.</a:t>
            </a:r>
            <a:endParaRPr lang="es-ES" sz="1800" dirty="0">
              <a:solidFill>
                <a:srgbClr val="00206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843808" y="5363953"/>
            <a:ext cx="4991156" cy="92333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Inadequate management of access control systems.</a:t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2060"/>
                </a:solidFill>
              </a:rPr>
              <a:t>Very difficult to achieve objectives. </a:t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2060"/>
                </a:solidFill>
              </a:rPr>
              <a:t>Low salaries in relation to the market.</a:t>
            </a:r>
            <a:endParaRPr lang="es-ES" sz="1800" dirty="0">
              <a:solidFill>
                <a:srgbClr val="002060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820406" y="2463485"/>
            <a:ext cx="1509231" cy="1704444"/>
            <a:chOff x="820406" y="2463485"/>
            <a:chExt cx="1509231" cy="1704444"/>
          </a:xfrm>
        </p:grpSpPr>
        <p:pic>
          <p:nvPicPr>
            <p:cNvPr id="6" name="Gráfico 5" descr="Maestro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20406" y="3021970"/>
              <a:ext cx="1145959" cy="1145959"/>
            </a:xfrm>
            <a:prstGeom prst="rect">
              <a:avLst/>
            </a:prstGeom>
          </p:spPr>
        </p:pic>
        <p:pic>
          <p:nvPicPr>
            <p:cNvPr id="7" name="Gráfico 6" descr="Bocadillo de pensamiento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16455" y="2463485"/>
              <a:ext cx="1221724" cy="1221724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1152441" y="2766563"/>
              <a:ext cx="11771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 err="1">
                  <a:solidFill>
                    <a:schemeClr val="bg1"/>
                  </a:solidFill>
                </a:rPr>
                <a:t>Examples</a:t>
              </a:r>
              <a:endParaRPr lang="es-E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6903" y="343089"/>
            <a:ext cx="5502065" cy="1113314"/>
          </a:xfrm>
        </p:spPr>
        <p:txBody>
          <a:bodyPr/>
          <a:lstStyle/>
          <a:p>
            <a:pPr algn="ctr" eaLnBrk="1" hangingPunct="1"/>
            <a:r>
              <a:rPr lang="en-US" dirty="0">
                <a:effectLst/>
              </a:rPr>
              <a:t>Risk management</a:t>
            </a:r>
            <a:endParaRPr lang="de-DE" altLang="es-ES" dirty="0"/>
          </a:p>
        </p:txBody>
      </p:sp>
      <p:sp>
        <p:nvSpPr>
          <p:cNvPr id="11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01148" y="6501994"/>
            <a:ext cx="364891" cy="117748"/>
          </a:xfrm>
        </p:spPr>
        <p:txBody>
          <a:bodyPr/>
          <a:lstStyle/>
          <a:p>
            <a:fld id="{6BA87C2D-C557-8D4A-BFE5-702A0A204F70}" type="slidenum">
              <a:rPr lang="es-ES" smtClean="0">
                <a:solidFill>
                  <a:schemeClr val="bg1"/>
                </a:solidFill>
              </a:rPr>
              <a:pPr/>
              <a:t>13</a:t>
            </a:fld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5" name="Picture 2" descr="Resultado de imagen de logo ecii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7" t="8392" r="15661" b="7363"/>
          <a:stretch/>
        </p:blipFill>
        <p:spPr bwMode="auto">
          <a:xfrm>
            <a:off x="7260115" y="0"/>
            <a:ext cx="1883885" cy="149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86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8 Rectángulo"/>
          <p:cNvSpPr/>
          <p:nvPr/>
        </p:nvSpPr>
        <p:spPr bwMode="auto">
          <a:xfrm>
            <a:off x="346509" y="1685924"/>
            <a:ext cx="8402855" cy="466724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dirty="0">
              <a:latin typeface="Times" pitchFamily="18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798" y="1760595"/>
            <a:ext cx="7924800" cy="4495800"/>
          </a:xfrm>
        </p:spPr>
        <p:txBody>
          <a:bodyPr/>
          <a:lstStyle/>
          <a:p>
            <a:pPr marL="269875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/>
              </a:rPr>
              <a:t>2. Evaluation.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</a:rPr>
              <a:t>Define common rules to assess risks.</a:t>
            </a:r>
          </a:p>
          <a:p>
            <a:pPr marL="269875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  <a:p>
            <a:pPr marL="269875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effectLst/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1616548" y="2468424"/>
            <a:ext cx="2669700" cy="2514018"/>
            <a:chOff x="1616548" y="2843808"/>
            <a:chExt cx="2669700" cy="2514018"/>
          </a:xfrm>
        </p:grpSpPr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1906356" y="4900626"/>
              <a:ext cx="1931594" cy="457200"/>
              <a:chOff x="2861" y="2153"/>
              <a:chExt cx="1790" cy="522"/>
            </a:xfrm>
          </p:grpSpPr>
          <p:sp>
            <p:nvSpPr>
              <p:cNvPr id="9" name="AutoShape 23"/>
              <p:cNvSpPr>
                <a:spLocks noChangeArrowheads="1"/>
              </p:cNvSpPr>
              <p:nvPr/>
            </p:nvSpPr>
            <p:spPr bwMode="auto">
              <a:xfrm>
                <a:off x="2861" y="2153"/>
                <a:ext cx="1790" cy="522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s-ES" sz="15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24"/>
              <p:cNvSpPr>
                <a:spLocks noChangeArrowheads="1"/>
              </p:cNvSpPr>
              <p:nvPr/>
            </p:nvSpPr>
            <p:spPr bwMode="auto">
              <a:xfrm>
                <a:off x="2966" y="2206"/>
                <a:ext cx="1583" cy="408"/>
              </a:xfrm>
              <a:prstGeom prst="rect">
                <a:avLst/>
              </a:prstGeom>
              <a:ln>
                <a:noFill/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/>
              <a:lstStyle/>
              <a:p>
                <a:pPr algn="ctr">
                  <a:tabLst>
                    <a:tab pos="338138" algn="l"/>
                  </a:tabLst>
                </a:pPr>
                <a:r>
                  <a:rPr lang="es-ES" altLang="es-ES" sz="2300" b="1" dirty="0" err="1">
                    <a:solidFill>
                      <a:schemeClr val="bg1"/>
                    </a:solidFill>
                    <a:latin typeface="Calibri" pitchFamily="34" charset="0"/>
                    <a:ea typeface="ＭＳ Ｐゴシック" pitchFamily="34" charset="-128"/>
                  </a:rPr>
                  <a:t>Impact</a:t>
                </a:r>
                <a:endParaRPr lang="es-ES" altLang="es-ES" sz="2300" dirty="0">
                  <a:solidFill>
                    <a:schemeClr val="bg1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</p:grpSp>
        <p:pic>
          <p:nvPicPr>
            <p:cNvPr id="8" name="17 Imagen" descr="Impacto_final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6548" y="2843808"/>
              <a:ext cx="2669700" cy="1745182"/>
            </a:xfrm>
            <a:prstGeom prst="rect">
              <a:avLst/>
            </a:prstGeom>
            <a:ln>
              <a:headEnd/>
              <a:tailEnd/>
            </a:ln>
          </p:spPr>
        </p:pic>
      </p:grpSp>
      <p:grpSp>
        <p:nvGrpSpPr>
          <p:cNvPr id="18" name="17 Grupo"/>
          <p:cNvGrpSpPr/>
          <p:nvPr/>
        </p:nvGrpSpPr>
        <p:grpSpPr>
          <a:xfrm>
            <a:off x="5022008" y="2553550"/>
            <a:ext cx="2642870" cy="2433240"/>
            <a:chOff x="5022008" y="2928934"/>
            <a:chExt cx="2642870" cy="2433240"/>
          </a:xfrm>
        </p:grpSpPr>
        <p:grpSp>
          <p:nvGrpSpPr>
            <p:cNvPr id="12" name="Group 22"/>
            <p:cNvGrpSpPr>
              <a:grpSpLocks/>
            </p:cNvGrpSpPr>
            <p:nvPr/>
          </p:nvGrpSpPr>
          <p:grpSpPr bwMode="auto">
            <a:xfrm>
              <a:off x="5387103" y="4905885"/>
              <a:ext cx="2084763" cy="456289"/>
              <a:chOff x="1262" y="1291"/>
              <a:chExt cx="1793" cy="522"/>
            </a:xfrm>
          </p:grpSpPr>
          <p:sp>
            <p:nvSpPr>
              <p:cNvPr id="14" name="AutoShape 23"/>
              <p:cNvSpPr>
                <a:spLocks noChangeArrowheads="1"/>
              </p:cNvSpPr>
              <p:nvPr/>
            </p:nvSpPr>
            <p:spPr bwMode="auto">
              <a:xfrm>
                <a:off x="1262" y="1291"/>
                <a:ext cx="1793" cy="522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s-ES" sz="15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24"/>
              <p:cNvSpPr>
                <a:spLocks noChangeArrowheads="1"/>
              </p:cNvSpPr>
              <p:nvPr/>
            </p:nvSpPr>
            <p:spPr bwMode="auto">
              <a:xfrm>
                <a:off x="1367" y="1352"/>
                <a:ext cx="1583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>
                  <a:tabLst>
                    <a:tab pos="338138" algn="l"/>
                  </a:tabLst>
                </a:pPr>
                <a:r>
                  <a:rPr lang="en-US" altLang="es-ES" sz="2300" b="1" dirty="0">
                    <a:solidFill>
                      <a:schemeClr val="bg1"/>
                    </a:solidFill>
                    <a:latin typeface="Calibri" pitchFamily="34" charset="0"/>
                    <a:ea typeface="ＭＳ Ｐゴシック" pitchFamily="34" charset="-128"/>
                  </a:rPr>
                  <a:t>Likelihood</a:t>
                </a:r>
                <a:endParaRPr lang="en-US" altLang="es-ES" sz="2300" dirty="0">
                  <a:solidFill>
                    <a:schemeClr val="bg1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</p:grpSp>
        <p:pic>
          <p:nvPicPr>
            <p:cNvPr id="13" name="18 Imagen" descr="0001459613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2008" y="2928934"/>
              <a:ext cx="2642870" cy="1621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18 CuadroTexto"/>
          <p:cNvSpPr txBox="1"/>
          <p:nvPr/>
        </p:nvSpPr>
        <p:spPr>
          <a:xfrm>
            <a:off x="1785918" y="5268194"/>
            <a:ext cx="2286016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8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How</a:t>
            </a:r>
            <a:r>
              <a:rPr lang="es-ES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s-ES" sz="18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important</a:t>
            </a:r>
            <a:r>
              <a:rPr lang="es-ES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s-ES" sz="18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the</a:t>
            </a:r>
            <a:r>
              <a:rPr lang="es-ES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s-ES" sz="18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effects</a:t>
            </a:r>
            <a:r>
              <a:rPr lang="es-ES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s-ES" sz="18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could</a:t>
            </a:r>
            <a:r>
              <a:rPr lang="es-ES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s-ES" sz="18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be</a:t>
            </a:r>
            <a:r>
              <a:rPr lang="es-ES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s-ES" sz="18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if</a:t>
            </a:r>
            <a:r>
              <a:rPr lang="es-ES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s-ES" sz="18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it</a:t>
            </a:r>
            <a:r>
              <a:rPr lang="es-ES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s-ES" sz="18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happens</a:t>
            </a:r>
            <a:r>
              <a:rPr lang="es-ES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?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5357818" y="5407681"/>
            <a:ext cx="228601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8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The</a:t>
            </a:r>
            <a:r>
              <a:rPr lang="es-ES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s-ES" sz="18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probability</a:t>
            </a:r>
            <a:r>
              <a:rPr lang="es-ES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of </a:t>
            </a:r>
            <a:r>
              <a:rPr lang="es-ES" sz="1800" dirty="0" err="1">
                <a:solidFill>
                  <a:schemeClr val="tx1">
                    <a:lumMod val="50000"/>
                  </a:schemeClr>
                </a:solidFill>
              </a:rPr>
              <a:t>i</a:t>
            </a:r>
            <a:r>
              <a:rPr lang="es-ES" sz="18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</a:t>
            </a:r>
            <a:r>
              <a:rPr lang="es-ES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happening</a:t>
            </a: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2319" y="365126"/>
            <a:ext cx="5502065" cy="1113314"/>
          </a:xfrm>
        </p:spPr>
        <p:txBody>
          <a:bodyPr/>
          <a:lstStyle/>
          <a:p>
            <a:pPr algn="ctr" eaLnBrk="1" hangingPunct="1"/>
            <a:r>
              <a:rPr lang="en-US" dirty="0">
                <a:effectLst/>
              </a:rPr>
              <a:t>Risk management</a:t>
            </a:r>
            <a:endParaRPr lang="de-DE" altLang="es-ES" dirty="0"/>
          </a:p>
        </p:txBody>
      </p:sp>
      <p:sp>
        <p:nvSpPr>
          <p:cNvPr id="21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01148" y="6501994"/>
            <a:ext cx="364891" cy="117748"/>
          </a:xfrm>
        </p:spPr>
        <p:txBody>
          <a:bodyPr/>
          <a:lstStyle/>
          <a:p>
            <a:fld id="{6BA87C2D-C557-8D4A-BFE5-702A0A204F70}" type="slidenum">
              <a:rPr lang="es-ES" smtClean="0">
                <a:solidFill>
                  <a:schemeClr val="bg1"/>
                </a:solidFill>
              </a:rPr>
              <a:pPr/>
              <a:t>14</a:t>
            </a:fld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23" name="Gráfico 1" descr="Portapapeles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9390" y="1772816"/>
            <a:ext cx="690669" cy="690669"/>
          </a:xfrm>
          <a:prstGeom prst="rect">
            <a:avLst/>
          </a:prstGeom>
        </p:spPr>
      </p:pic>
      <p:pic>
        <p:nvPicPr>
          <p:cNvPr id="25" name="Picture 2" descr="Resultado de imagen de logo ecii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7" t="8392" r="15661" b="7363"/>
          <a:stretch/>
        </p:blipFill>
        <p:spPr bwMode="auto">
          <a:xfrm>
            <a:off x="7260115" y="0"/>
            <a:ext cx="1883885" cy="149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762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8 Rectángulo"/>
          <p:cNvSpPr/>
          <p:nvPr/>
        </p:nvSpPr>
        <p:spPr bwMode="auto">
          <a:xfrm>
            <a:off x="346509" y="1685924"/>
            <a:ext cx="8402855" cy="466724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dirty="0">
              <a:latin typeface="Times" pitchFamily="18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798" y="1760595"/>
            <a:ext cx="7924800" cy="711028"/>
          </a:xfrm>
        </p:spPr>
        <p:txBody>
          <a:bodyPr/>
          <a:lstStyle/>
          <a:p>
            <a:pPr marL="269875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/>
              </a:rPr>
              <a:t>2. Evaluation.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</a:rPr>
              <a:t>Define common rules to assess risks.</a:t>
            </a:r>
          </a:p>
          <a:p>
            <a:pPr marL="269875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  <a:p>
            <a:pPr marL="269875" indent="0"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solidFill>
                <a:srgbClr val="0070C0"/>
              </a:solidFill>
              <a:effectLst/>
            </a:endParaRPr>
          </a:p>
          <a:p>
            <a:pPr marL="269875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effectLst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741678"/>
              </p:ext>
            </p:extLst>
          </p:nvPr>
        </p:nvGraphicFramePr>
        <p:xfrm>
          <a:off x="1997226" y="3849502"/>
          <a:ext cx="6381751" cy="1959540"/>
        </p:xfrm>
        <a:graphic>
          <a:graphicData uri="http://schemas.openxmlformats.org/drawingml/2006/table">
            <a:tbl>
              <a:tblPr/>
              <a:tblGrid>
                <a:gridCol w="1510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6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07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193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Likelihood</a:t>
                      </a:r>
                      <a:r>
                        <a:rPr lang="es-ES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:</a:t>
                      </a:r>
                      <a:endParaRPr lang="es-ES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387">
                <a:tc>
                  <a:txBody>
                    <a:bodyPr/>
                    <a:lstStyle/>
                    <a:p>
                      <a:pPr algn="l" fontAlgn="ctr"/>
                      <a:endParaRPr lang="es-ES" sz="1400" b="0" i="0" u="none" strike="noStrike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100" b="0" i="0" u="none" strike="noStrike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100" b="0" i="0" u="none" strike="noStrike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100" b="0" i="0" u="none" strike="noStrike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4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1 - </a:t>
                      </a:r>
                      <a:r>
                        <a:rPr lang="es-ES" sz="1600" b="1" i="0" u="none" strike="noStrike" dirty="0" err="1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Low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2 - Moderate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3 - Likely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 – Very likely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4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&lt;20%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21% - 50%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51% - 90%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&gt; 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9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It could happen, but it is very unlikely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err="1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It</a:t>
                      </a:r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s-ES" sz="1600" b="0" i="0" u="none" strike="noStrike" dirty="0" err="1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could</a:t>
                      </a:r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s-ES" sz="1600" b="0" i="0" u="none" strike="noStrike" dirty="0" err="1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happen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The 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probability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of occurrence is greater than it not happening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You could almost say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with certainty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that it will happen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2319" y="365126"/>
            <a:ext cx="5502065" cy="1113314"/>
          </a:xfrm>
        </p:spPr>
        <p:txBody>
          <a:bodyPr/>
          <a:lstStyle/>
          <a:p>
            <a:pPr algn="ctr" eaLnBrk="1" hangingPunct="1"/>
            <a:r>
              <a:rPr lang="en-US" dirty="0">
                <a:effectLst/>
              </a:rPr>
              <a:t>Risk management</a:t>
            </a:r>
            <a:endParaRPr lang="de-DE" altLang="es-ES" dirty="0"/>
          </a:p>
        </p:txBody>
      </p:sp>
      <p:sp>
        <p:nvSpPr>
          <p:cNvPr id="11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01148" y="6501994"/>
            <a:ext cx="364891" cy="117748"/>
          </a:xfrm>
        </p:spPr>
        <p:txBody>
          <a:bodyPr/>
          <a:lstStyle/>
          <a:p>
            <a:fld id="{6BA87C2D-C557-8D4A-BFE5-702A0A204F70}" type="slidenum">
              <a:rPr lang="es-ES" smtClean="0">
                <a:solidFill>
                  <a:schemeClr val="bg1"/>
                </a:solidFill>
              </a:rPr>
              <a:pPr/>
              <a:t>15</a:t>
            </a:fld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820406" y="2463485"/>
            <a:ext cx="1509231" cy="1704444"/>
            <a:chOff x="820406" y="2463485"/>
            <a:chExt cx="1509231" cy="1704444"/>
          </a:xfrm>
        </p:grpSpPr>
        <p:pic>
          <p:nvPicPr>
            <p:cNvPr id="14" name="Gráfico 5" descr="Maestro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0406" y="3021970"/>
              <a:ext cx="1145959" cy="1145959"/>
            </a:xfrm>
            <a:prstGeom prst="rect">
              <a:avLst/>
            </a:prstGeom>
          </p:spPr>
        </p:pic>
        <p:pic>
          <p:nvPicPr>
            <p:cNvPr id="15" name="Gráfico 6" descr="Bocadillo de pensamiento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6455" y="2463485"/>
              <a:ext cx="1221724" cy="1221724"/>
            </a:xfrm>
            <a:prstGeom prst="rect">
              <a:avLst/>
            </a:prstGeom>
          </p:spPr>
        </p:pic>
        <p:sp>
          <p:nvSpPr>
            <p:cNvPr id="16" name="CuadroTexto 15"/>
            <p:cNvSpPr txBox="1"/>
            <p:nvPr/>
          </p:nvSpPr>
          <p:spPr>
            <a:xfrm>
              <a:off x="1152441" y="2766563"/>
              <a:ext cx="11771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 err="1">
                  <a:solidFill>
                    <a:schemeClr val="bg1"/>
                  </a:solidFill>
                </a:rPr>
                <a:t>Examples</a:t>
              </a:r>
              <a:endParaRPr lang="es-E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8" name="Gráfico 1" descr="Portapapeles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9390" y="1772816"/>
            <a:ext cx="690669" cy="690669"/>
          </a:xfrm>
          <a:prstGeom prst="rect">
            <a:avLst/>
          </a:prstGeom>
        </p:spPr>
      </p:pic>
      <p:pic>
        <p:nvPicPr>
          <p:cNvPr id="19" name="Picture 2" descr="Resultado de imagen de logo ecii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7" t="8392" r="15661" b="7363"/>
          <a:stretch/>
        </p:blipFill>
        <p:spPr bwMode="auto">
          <a:xfrm>
            <a:off x="7260115" y="0"/>
            <a:ext cx="1883885" cy="149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376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8 Rectángulo"/>
          <p:cNvSpPr/>
          <p:nvPr/>
        </p:nvSpPr>
        <p:spPr bwMode="auto">
          <a:xfrm>
            <a:off x="346509" y="1685924"/>
            <a:ext cx="8402855" cy="466724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dirty="0">
              <a:latin typeface="Times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40798" y="1760595"/>
            <a:ext cx="7924800" cy="711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2. Evaluation.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Define common rules to assess risks.</a:t>
            </a:r>
          </a:p>
          <a:p>
            <a:pPr marL="26987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6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  <a:p>
            <a:pPr marL="269875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26987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69041"/>
              </p:ext>
            </p:extLst>
          </p:nvPr>
        </p:nvGraphicFramePr>
        <p:xfrm>
          <a:off x="734724" y="2546294"/>
          <a:ext cx="7597818" cy="3647340"/>
        </p:xfrm>
        <a:graphic>
          <a:graphicData uri="http://schemas.openxmlformats.org/drawingml/2006/table">
            <a:tbl>
              <a:tblPr/>
              <a:tblGrid>
                <a:gridCol w="1732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5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6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3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029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ES" sz="1800" b="1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Impact</a:t>
                      </a:r>
                      <a:endParaRPr lang="es-ES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718">
                <a:tc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000" b="0" i="0" u="none" strike="noStrike"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000" b="0" i="0" u="none" strike="noStrike"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89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1 -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Low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2 - Moderate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3 - Severe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 – Very severe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89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dirty="0">
                          <a:latin typeface="Calibri" pitchFamily="34" charset="0"/>
                        </a:rPr>
                        <a:t>     </a:t>
                      </a:r>
                      <a:r>
                        <a:rPr lang="es-ES" sz="1200" b="1" i="0" u="none" strike="noStrike" dirty="0" err="1">
                          <a:latin typeface="Calibri" pitchFamily="34" charset="0"/>
                        </a:rPr>
                        <a:t>Finance</a:t>
                      </a:r>
                      <a:r>
                        <a:rPr lang="es-ES" sz="1200" b="1" i="0" u="none" strike="noStrike" dirty="0">
                          <a:latin typeface="Calibri" pitchFamily="34" charset="0"/>
                        </a:rPr>
                        <a:t> – </a:t>
                      </a:r>
                      <a:r>
                        <a:rPr lang="es-ES" sz="1200" b="1" i="0" u="none" strike="noStrike" dirty="0" err="1">
                          <a:latin typeface="Calibri" pitchFamily="34" charset="0"/>
                        </a:rPr>
                        <a:t>Reduction</a:t>
                      </a:r>
                      <a:r>
                        <a:rPr lang="es-ES" sz="1200" b="1" i="0" u="none" strike="noStrike" dirty="0">
                          <a:latin typeface="Calibri" pitchFamily="34" charset="0"/>
                        </a:rPr>
                        <a:t> of EBITDA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61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latin typeface="Calibri" pitchFamily="34" charset="0"/>
                        </a:rPr>
                        <a:t>&lt;3%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latin typeface="Calibri" pitchFamily="34" charset="0"/>
                        </a:rPr>
                        <a:t>3%-5%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latin typeface="Calibri" pitchFamily="34" charset="0"/>
                        </a:rPr>
                        <a:t>6%- 10%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latin typeface="Calibri" pitchFamily="34" charset="0"/>
                        </a:rPr>
                        <a:t>&gt; 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89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dirty="0">
                          <a:latin typeface="Calibri" pitchFamily="34" charset="0"/>
                        </a:rPr>
                        <a:t>     </a:t>
                      </a:r>
                      <a:r>
                        <a:rPr lang="es-ES" sz="1200" b="1" i="0" u="none" strike="noStrike" dirty="0" err="1">
                          <a:latin typeface="Calibri" pitchFamily="34" charset="0"/>
                        </a:rPr>
                        <a:t>Strategic</a:t>
                      </a:r>
                      <a:r>
                        <a:rPr lang="es-ES" sz="1200" b="1" i="0" u="none" strike="noStrike" dirty="0">
                          <a:latin typeface="Calibri" pitchFamily="34" charset="0"/>
                        </a:rPr>
                        <a:t>/</a:t>
                      </a:r>
                      <a:r>
                        <a:rPr lang="es-ES" sz="1200" b="1" i="0" u="none" strike="noStrike" dirty="0" err="1">
                          <a:latin typeface="Calibri" pitchFamily="34" charset="0"/>
                        </a:rPr>
                        <a:t>Reputational</a:t>
                      </a:r>
                      <a:endParaRPr lang="es-ES" sz="1200" b="1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1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Calibri" pitchFamily="34" charset="0"/>
                        </a:rPr>
                        <a:t>Low impact on reputation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Calibri" pitchFamily="34" charset="0"/>
                        </a:rPr>
                        <a:t>Moderate impact on</a:t>
                      </a:r>
                      <a:r>
                        <a:rPr lang="en-US" sz="1200" b="0" i="0" u="none" strike="noStrike" baseline="0" dirty="0">
                          <a:latin typeface="Calibri" pitchFamily="34" charset="0"/>
                        </a:rPr>
                        <a:t> </a:t>
                      </a:r>
                      <a:r>
                        <a:rPr lang="en-US" sz="1200" b="0" i="0" u="none" strike="noStrike" dirty="0">
                          <a:latin typeface="Calibri" pitchFamily="34" charset="0"/>
                        </a:rPr>
                        <a:t>reputation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Calibri" pitchFamily="34" charset="0"/>
                        </a:rPr>
                        <a:t>Important impact on reputation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Calibri" pitchFamily="34" charset="0"/>
                        </a:rPr>
                        <a:t>Very important impact on</a:t>
                      </a:r>
                      <a:r>
                        <a:rPr lang="en-US" sz="1200" b="0" i="0" u="none" strike="noStrike" baseline="0" dirty="0">
                          <a:latin typeface="Calibri" pitchFamily="34" charset="0"/>
                        </a:rPr>
                        <a:t> </a:t>
                      </a:r>
                      <a:r>
                        <a:rPr lang="en-US" sz="1200" b="0" i="0" u="none" strike="noStrike" dirty="0">
                          <a:latin typeface="Calibri" pitchFamily="34" charset="0"/>
                        </a:rPr>
                        <a:t>reputation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898">
                <a:tc gridSpan="4">
                  <a:txBody>
                    <a:bodyPr/>
                    <a:lstStyle/>
                    <a:p>
                      <a:pPr algn="just" fontAlgn="ctr"/>
                      <a:r>
                        <a:rPr lang="en-US" sz="1200" b="1" i="0" u="none" strike="noStrike" dirty="0">
                          <a:latin typeface="Calibri" pitchFamily="34" charset="0"/>
                        </a:rPr>
                        <a:t>     Lack of/problems with the drinking water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7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Calibri" pitchFamily="34" charset="0"/>
                        </a:rPr>
                        <a:t>Affects fewer than 1.000 people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Calibri" pitchFamily="34" charset="0"/>
                        </a:rPr>
                        <a:t>Affects between 1.000 and 3.000 people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Calibri" pitchFamily="34" charset="0"/>
                        </a:rPr>
                        <a:t>Affects between 3.000 and 5.000 people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Calibri" pitchFamily="34" charset="0"/>
                        </a:rPr>
                        <a:t>Affects more than 5.000 people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898">
                <a:tc gridSpan="4">
                  <a:txBody>
                    <a:bodyPr/>
                    <a:lstStyle/>
                    <a:p>
                      <a:pPr algn="just" fontAlgn="ctr"/>
                      <a:r>
                        <a:rPr lang="es-ES" sz="1200" b="1" i="0" u="none" strike="noStrike" dirty="0">
                          <a:latin typeface="Calibri" pitchFamily="34" charset="0"/>
                        </a:rPr>
                        <a:t>     </a:t>
                      </a:r>
                      <a:r>
                        <a:rPr lang="es-ES" sz="1200" b="1" i="0" u="none" strike="noStrike" dirty="0" err="1">
                          <a:latin typeface="Calibri" pitchFamily="34" charset="0"/>
                        </a:rPr>
                        <a:t>Loss</a:t>
                      </a:r>
                      <a:r>
                        <a:rPr lang="es-ES" sz="1200" b="1" i="0" u="none" strike="noStrike" dirty="0">
                          <a:latin typeface="Calibri" pitchFamily="34" charset="0"/>
                        </a:rPr>
                        <a:t> of </a:t>
                      </a:r>
                      <a:r>
                        <a:rPr lang="es-ES" sz="1200" b="1" i="0" u="none" strike="noStrike" dirty="0" err="1">
                          <a:latin typeface="Calibri" pitchFamily="34" charset="0"/>
                        </a:rPr>
                        <a:t>water</a:t>
                      </a:r>
                      <a:endParaRPr lang="es-ES" sz="1200" b="1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2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latin typeface="Calibri" pitchFamily="34" charset="0"/>
                        </a:rPr>
                        <a:t>&lt; 2.000 m</a:t>
                      </a:r>
                      <a:r>
                        <a:rPr lang="es-ES" sz="1200" b="0" i="0" u="none" strike="noStrike" baseline="30000">
                          <a:latin typeface="Calibri" pitchFamily="34" charset="0"/>
                        </a:rPr>
                        <a:t>3 </a:t>
                      </a:r>
                      <a:endParaRPr lang="es-ES" sz="1200" b="0" i="0" u="none" strike="noStrike"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latin typeface="Calibri" pitchFamily="34" charset="0"/>
                        </a:rPr>
                        <a:t>&lt; 5.000 m</a:t>
                      </a:r>
                      <a:r>
                        <a:rPr lang="es-ES" sz="1200" b="0" i="0" u="none" strike="noStrike" baseline="30000" dirty="0">
                          <a:latin typeface="Calibri" pitchFamily="34" charset="0"/>
                        </a:rPr>
                        <a:t>3</a:t>
                      </a:r>
                      <a:r>
                        <a:rPr lang="es-ES" sz="1200" b="0" i="0" u="none" strike="noStrike" dirty="0">
                          <a:latin typeface="Calibri" pitchFamily="34" charset="0"/>
                        </a:rPr>
                        <a:t>  &gt; 2.000 m</a:t>
                      </a:r>
                      <a:r>
                        <a:rPr lang="es-ES" sz="1200" b="0" i="0" u="none" strike="noStrike" baseline="30000" dirty="0">
                          <a:latin typeface="Calibri" pitchFamily="34" charset="0"/>
                        </a:rPr>
                        <a:t>3</a:t>
                      </a:r>
                      <a:r>
                        <a:rPr lang="es-ES" sz="1200" b="0" i="0" u="none" strike="noStrike" dirty="0">
                          <a:latin typeface="Calibri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latin typeface="Calibri" pitchFamily="34" charset="0"/>
                        </a:rPr>
                        <a:t>&lt; 10.000  &gt; 5.000 m</a:t>
                      </a:r>
                      <a:r>
                        <a:rPr lang="es-ES" sz="1200" b="0" i="0" u="none" strike="noStrike" baseline="30000" dirty="0">
                          <a:latin typeface="Calibri" pitchFamily="34" charset="0"/>
                        </a:rPr>
                        <a:t>3</a:t>
                      </a:r>
                      <a:r>
                        <a:rPr lang="es-ES" sz="1200" b="0" i="0" u="none" strike="noStrike" dirty="0">
                          <a:latin typeface="Calibri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latin typeface="Calibri" pitchFamily="34" charset="0"/>
                        </a:rPr>
                        <a:t>&gt;10.000 m</a:t>
                      </a:r>
                      <a:r>
                        <a:rPr lang="es-ES" sz="1200" b="0" i="0" u="none" strike="noStrike" baseline="30000" dirty="0">
                          <a:latin typeface="Calibri" pitchFamily="34" charset="0"/>
                        </a:rPr>
                        <a:t>3</a:t>
                      </a:r>
                      <a:r>
                        <a:rPr lang="es-ES" sz="1200" b="0" i="0" u="none" strike="noStrike" dirty="0">
                          <a:latin typeface="Calibri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898">
                <a:tc gridSpan="4">
                  <a:txBody>
                    <a:bodyPr/>
                    <a:lstStyle/>
                    <a:p>
                      <a:pPr algn="just" fontAlgn="ctr"/>
                      <a:r>
                        <a:rPr lang="es-ES" sz="1200" b="1" i="0" u="none" strike="noStrike" dirty="0">
                          <a:latin typeface="Calibri" pitchFamily="34" charset="0"/>
                        </a:rPr>
                        <a:t>    News in media: </a:t>
                      </a:r>
                      <a:r>
                        <a:rPr lang="es-ES" sz="1200" b="1" i="0" u="none" strike="noStrike" dirty="0" err="1">
                          <a:latin typeface="Calibri" pitchFamily="34" charset="0"/>
                        </a:rPr>
                        <a:t>press</a:t>
                      </a:r>
                      <a:r>
                        <a:rPr lang="es-ES" sz="1200" b="1" i="0" u="none" strike="noStrike" dirty="0">
                          <a:latin typeface="Calibri" pitchFamily="34" charset="0"/>
                        </a:rPr>
                        <a:t>, internet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34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Calibri" pitchFamily="34" charset="0"/>
                        </a:rPr>
                        <a:t>Local media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Calibri" pitchFamily="34" charset="0"/>
                        </a:rPr>
                        <a:t>Some news in local and national press and </a:t>
                      </a:r>
                      <a:r>
                        <a:rPr lang="en-US" sz="1200" b="0" i="0" u="none" strike="noStrike" dirty="0" err="1">
                          <a:latin typeface="Calibri" pitchFamily="34" charset="0"/>
                        </a:rPr>
                        <a:t>tv</a:t>
                      </a:r>
                      <a:endParaRPr lang="en-US" sz="1200" b="0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Calibri" pitchFamily="34" charset="0"/>
                        </a:rPr>
                        <a:t>National media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Calibri" pitchFamily="34" charset="0"/>
                        </a:rPr>
                        <a:t>International media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2319" y="365126"/>
            <a:ext cx="5502065" cy="1113314"/>
          </a:xfrm>
        </p:spPr>
        <p:txBody>
          <a:bodyPr/>
          <a:lstStyle/>
          <a:p>
            <a:pPr algn="ctr" eaLnBrk="1" hangingPunct="1"/>
            <a:r>
              <a:rPr lang="en-US" dirty="0">
                <a:effectLst/>
              </a:rPr>
              <a:t>Risk management</a:t>
            </a:r>
            <a:endParaRPr lang="de-DE" altLang="es-ES" dirty="0"/>
          </a:p>
        </p:txBody>
      </p:sp>
      <p:sp>
        <p:nvSpPr>
          <p:cNvPr id="9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01148" y="6501994"/>
            <a:ext cx="364891" cy="117748"/>
          </a:xfrm>
        </p:spPr>
        <p:txBody>
          <a:bodyPr/>
          <a:lstStyle/>
          <a:p>
            <a:fld id="{6BA87C2D-C557-8D4A-BFE5-702A0A204F70}" type="slidenum">
              <a:rPr lang="es-ES" smtClean="0">
                <a:solidFill>
                  <a:schemeClr val="bg1"/>
                </a:solidFill>
              </a:rPr>
              <a:pPr/>
              <a:t>16</a:t>
            </a:fld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6" name="Gráfico 1" descr="Portapapeles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9390" y="1772816"/>
            <a:ext cx="690669" cy="690669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7056367" y="1537094"/>
            <a:ext cx="1425531" cy="1645790"/>
            <a:chOff x="820406" y="2463485"/>
            <a:chExt cx="1489123" cy="1704444"/>
          </a:xfrm>
        </p:grpSpPr>
        <p:pic>
          <p:nvPicPr>
            <p:cNvPr id="19" name="Gráfico 5" descr="Maestro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20406" y="3021970"/>
              <a:ext cx="1145959" cy="1145959"/>
            </a:xfrm>
            <a:prstGeom prst="rect">
              <a:avLst/>
            </a:prstGeom>
          </p:spPr>
        </p:pic>
        <p:pic>
          <p:nvPicPr>
            <p:cNvPr id="20" name="Gráfico 6" descr="Bocadillo de pensamiento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16455" y="2463485"/>
              <a:ext cx="1221724" cy="1221724"/>
            </a:xfrm>
            <a:prstGeom prst="rect">
              <a:avLst/>
            </a:prstGeom>
          </p:spPr>
        </p:pic>
        <p:sp>
          <p:nvSpPr>
            <p:cNvPr id="21" name="CuadroTexto 20"/>
            <p:cNvSpPr txBox="1"/>
            <p:nvPr/>
          </p:nvSpPr>
          <p:spPr>
            <a:xfrm>
              <a:off x="1132333" y="2756595"/>
              <a:ext cx="11771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 err="1">
                  <a:solidFill>
                    <a:schemeClr val="bg1"/>
                  </a:solidFill>
                </a:rPr>
                <a:t>Examples</a:t>
              </a:r>
              <a:endParaRPr lang="es-E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2" descr="Resultado de imagen de logo ecii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7" t="8392" r="15661" b="7363"/>
          <a:stretch/>
        </p:blipFill>
        <p:spPr bwMode="auto">
          <a:xfrm>
            <a:off x="7260115" y="0"/>
            <a:ext cx="1883885" cy="149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067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8 Rectángulo"/>
          <p:cNvSpPr/>
          <p:nvPr/>
        </p:nvSpPr>
        <p:spPr bwMode="auto">
          <a:xfrm>
            <a:off x="346509" y="1685924"/>
            <a:ext cx="8402855" cy="466724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dirty="0">
              <a:latin typeface="Times" pitchFamily="18" charset="0"/>
            </a:endParaRPr>
          </a:p>
        </p:txBody>
      </p:sp>
      <p:pic>
        <p:nvPicPr>
          <p:cNvPr id="3" name="Gráfico 2" descr="Indicado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1851" y="4037481"/>
            <a:ext cx="1721254" cy="1721254"/>
          </a:xfrm>
          <a:prstGeom prst="rect">
            <a:avLst/>
          </a:prstGeom>
        </p:spPr>
      </p:pic>
      <p:pic>
        <p:nvPicPr>
          <p:cNvPr id="5" name="Gráfico 4" descr="Regl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09820">
            <a:off x="6081887" y="2652169"/>
            <a:ext cx="1386630" cy="1386630"/>
          </a:xfrm>
          <a:prstGeom prst="rect">
            <a:avLst/>
          </a:prstGeom>
        </p:spPr>
      </p:pic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2319" y="365126"/>
            <a:ext cx="5502065" cy="1113314"/>
          </a:xfrm>
        </p:spPr>
        <p:txBody>
          <a:bodyPr/>
          <a:lstStyle/>
          <a:p>
            <a:pPr algn="ctr" eaLnBrk="1" hangingPunct="1"/>
            <a:r>
              <a:rPr lang="en-US" dirty="0">
                <a:effectLst/>
              </a:rPr>
              <a:t>Risk management</a:t>
            </a:r>
            <a:endParaRPr lang="de-DE" altLang="es-ES" dirty="0"/>
          </a:p>
        </p:txBody>
      </p:sp>
      <p:sp>
        <p:nvSpPr>
          <p:cNvPr id="28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01148" y="6501994"/>
            <a:ext cx="364891" cy="117748"/>
          </a:xfrm>
        </p:spPr>
        <p:txBody>
          <a:bodyPr/>
          <a:lstStyle/>
          <a:p>
            <a:fld id="{6BA87C2D-C557-8D4A-BFE5-702A0A204F70}" type="slidenum">
              <a:rPr lang="es-ES" smtClean="0">
                <a:solidFill>
                  <a:schemeClr val="bg1"/>
                </a:solidFill>
              </a:rPr>
              <a:pPr/>
              <a:t>17</a:t>
            </a:fld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23" name="Gráfico 1" descr="Portapapeles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9390" y="1772816"/>
            <a:ext cx="690669" cy="690669"/>
          </a:xfrm>
          <a:prstGeom prst="rect">
            <a:avLst/>
          </a:prstGeom>
        </p:spPr>
      </p:pic>
      <p:sp>
        <p:nvSpPr>
          <p:cNvPr id="2" name="Rectángulo: esquinas superiores redondeadas 1"/>
          <p:cNvSpPr/>
          <p:nvPr/>
        </p:nvSpPr>
        <p:spPr>
          <a:xfrm rot="5400000">
            <a:off x="4111301" y="104023"/>
            <a:ext cx="1106903" cy="6513677"/>
          </a:xfrm>
          <a:prstGeom prst="round2Same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640798" y="1760595"/>
            <a:ext cx="7924800" cy="711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2. Evaluation.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KRI. Key risk indicators</a:t>
            </a:r>
          </a:p>
          <a:p>
            <a:pPr marL="26987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6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  <a:p>
            <a:pPr marL="269875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26987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30" name="Rectángulo: esquinas superiores redondeadas 29"/>
          <p:cNvSpPr/>
          <p:nvPr/>
        </p:nvSpPr>
        <p:spPr>
          <a:xfrm rot="5400000">
            <a:off x="4071648" y="1704398"/>
            <a:ext cx="1106903" cy="6513677"/>
          </a:xfrm>
          <a:prstGeom prst="round2Same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1526612" y="2821829"/>
            <a:ext cx="2108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Impact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417886" y="4421772"/>
            <a:ext cx="3223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Likelihood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557939" y="2823271"/>
            <a:ext cx="2133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Impact</a:t>
            </a:r>
            <a:endParaRPr lang="es-E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462037" y="4423214"/>
            <a:ext cx="3223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Likelihood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550139" y="4392545"/>
            <a:ext cx="30477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Likelihood</a:t>
            </a:r>
            <a:endParaRPr lang="es-E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1" name="Picture 2" descr="Resultado de imagen de logo ecii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7" t="8392" r="15661" b="7363"/>
          <a:stretch/>
        </p:blipFill>
        <p:spPr bwMode="auto">
          <a:xfrm>
            <a:off x="7260115" y="0"/>
            <a:ext cx="1883885" cy="149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55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8 Rectángulo"/>
          <p:cNvSpPr/>
          <p:nvPr/>
        </p:nvSpPr>
        <p:spPr bwMode="auto">
          <a:xfrm>
            <a:off x="346509" y="1685924"/>
            <a:ext cx="8402855" cy="466724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dirty="0">
              <a:latin typeface="Times" pitchFamily="18" charset="0"/>
            </a:endParaRPr>
          </a:p>
        </p:txBody>
      </p:sp>
      <p:pic>
        <p:nvPicPr>
          <p:cNvPr id="21" name="Gráfico 1" descr="Portapapeles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9390" y="1772816"/>
            <a:ext cx="690669" cy="690669"/>
          </a:xfrm>
          <a:prstGeom prst="rect">
            <a:avLst/>
          </a:prstGeom>
        </p:spPr>
      </p:pic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640798" y="1760595"/>
            <a:ext cx="7924800" cy="711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2. Evaluation.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KRI. Key risk indicators</a:t>
            </a:r>
          </a:p>
          <a:p>
            <a:pPr marL="26987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6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  <a:p>
            <a:pPr marL="269875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26987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7" name="Gráfico 2" descr="Indicado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49175" y="4333239"/>
            <a:ext cx="1216423" cy="1216423"/>
          </a:xfrm>
          <a:prstGeom prst="rect">
            <a:avLst/>
          </a:prstGeom>
        </p:spPr>
      </p:pic>
      <p:pic>
        <p:nvPicPr>
          <p:cNvPr id="18" name="Gráfico 4" descr="Regl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856010">
            <a:off x="7314865" y="2935932"/>
            <a:ext cx="1070848" cy="1070848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902469" y="2591515"/>
            <a:ext cx="5750375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Risk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: Lack of agility in the public procurement process</a:t>
            </a:r>
          </a:p>
          <a:p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2319" y="365126"/>
            <a:ext cx="5502065" cy="1113314"/>
          </a:xfrm>
        </p:spPr>
        <p:txBody>
          <a:bodyPr/>
          <a:lstStyle/>
          <a:p>
            <a:pPr algn="ctr" eaLnBrk="1" hangingPunct="1"/>
            <a:r>
              <a:rPr lang="en-US" dirty="0">
                <a:effectLst/>
              </a:rPr>
              <a:t>Risk management</a:t>
            </a:r>
            <a:endParaRPr lang="de-DE" altLang="es-ES" dirty="0"/>
          </a:p>
        </p:txBody>
      </p:sp>
      <p:sp>
        <p:nvSpPr>
          <p:cNvPr id="22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01148" y="6501994"/>
            <a:ext cx="364891" cy="117748"/>
          </a:xfrm>
        </p:spPr>
        <p:txBody>
          <a:bodyPr/>
          <a:lstStyle/>
          <a:p>
            <a:fld id="{6BA87C2D-C557-8D4A-BFE5-702A0A204F70}" type="slidenum">
              <a:rPr lang="es-ES" smtClean="0">
                <a:solidFill>
                  <a:schemeClr val="bg1"/>
                </a:solidFill>
              </a:rPr>
              <a:pPr/>
              <a:t>18</a:t>
            </a:fld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579774" y="2463485"/>
            <a:ext cx="1417773" cy="1704444"/>
            <a:chOff x="820406" y="2463485"/>
            <a:chExt cx="1417773" cy="1704444"/>
          </a:xfrm>
        </p:grpSpPr>
        <p:pic>
          <p:nvPicPr>
            <p:cNvPr id="25" name="Gráfico 5" descr="Maestro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20406" y="3021970"/>
              <a:ext cx="1145959" cy="1145959"/>
            </a:xfrm>
            <a:prstGeom prst="rect">
              <a:avLst/>
            </a:prstGeom>
          </p:spPr>
        </p:pic>
        <p:pic>
          <p:nvPicPr>
            <p:cNvPr id="26" name="Gráfico 6" descr="Bocadillo de pensamiento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16455" y="2463485"/>
              <a:ext cx="1221724" cy="1221724"/>
            </a:xfrm>
            <a:prstGeom prst="rect">
              <a:avLst/>
            </a:prstGeom>
          </p:spPr>
        </p:pic>
        <p:sp>
          <p:nvSpPr>
            <p:cNvPr id="27" name="CuadroTexto 26"/>
            <p:cNvSpPr txBox="1"/>
            <p:nvPr/>
          </p:nvSpPr>
          <p:spPr>
            <a:xfrm>
              <a:off x="1036940" y="2708813"/>
              <a:ext cx="11771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err="1">
                  <a:solidFill>
                    <a:schemeClr val="bg1"/>
                  </a:solidFill>
                </a:rPr>
                <a:t>Examples</a:t>
              </a:r>
              <a:endParaRPr lang="es-ES" sz="1600" b="1" dirty="0">
                <a:solidFill>
                  <a:schemeClr val="bg1"/>
                </a:solidFill>
              </a:endParaRPr>
            </a:p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KRI</a:t>
              </a: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1902468" y="3175363"/>
            <a:ext cx="57503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KRI. Impact: </a:t>
            </a:r>
          </a:p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	€ for public procurement in one year.</a:t>
            </a:r>
          </a:p>
          <a:p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KRI. Likelihood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896938" indent="-896938"/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	- Nº of contracts with processing time greater than XX days.</a:t>
            </a:r>
          </a:p>
          <a:p>
            <a:pPr marL="896938"/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- (%) Number of contracts with processing time greater than XX days / Total number of contracts</a:t>
            </a:r>
            <a:endParaRPr lang="es-ES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8" name="Picture 2" descr="Resultado de imagen de logo eciia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7" t="8392" r="15661" b="7363"/>
          <a:stretch/>
        </p:blipFill>
        <p:spPr bwMode="auto">
          <a:xfrm>
            <a:off x="7260115" y="0"/>
            <a:ext cx="1883885" cy="149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99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8 Rectángulo"/>
          <p:cNvSpPr/>
          <p:nvPr/>
        </p:nvSpPr>
        <p:spPr bwMode="auto">
          <a:xfrm>
            <a:off x="346509" y="1685924"/>
            <a:ext cx="8402855" cy="466724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dirty="0">
              <a:latin typeface="Times" pitchFamily="18" charset="0"/>
            </a:endParaRPr>
          </a:p>
        </p:txBody>
      </p:sp>
      <p:pic>
        <p:nvPicPr>
          <p:cNvPr id="21" name="Gráfico 1" descr="Portapapeles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9390" y="1772816"/>
            <a:ext cx="690669" cy="690669"/>
          </a:xfrm>
          <a:prstGeom prst="rect">
            <a:avLst/>
          </a:prstGeom>
        </p:spPr>
      </p:pic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640798" y="1760595"/>
            <a:ext cx="7924800" cy="711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2. Evaluation.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KRI. Key risk indicators</a:t>
            </a:r>
          </a:p>
          <a:p>
            <a:pPr marL="26987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6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  <a:p>
            <a:pPr marL="269875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26987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8" name="Gráfico 4" descr="Regl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56010">
            <a:off x="7314865" y="2935932"/>
            <a:ext cx="1070848" cy="1070848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902469" y="2591515"/>
            <a:ext cx="5750375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Risk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: Lack of agility in the public procurement process</a:t>
            </a:r>
          </a:p>
          <a:p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2319" y="365126"/>
            <a:ext cx="5502065" cy="1113314"/>
          </a:xfrm>
        </p:spPr>
        <p:txBody>
          <a:bodyPr/>
          <a:lstStyle/>
          <a:p>
            <a:pPr algn="ctr" eaLnBrk="1" hangingPunct="1"/>
            <a:r>
              <a:rPr lang="en-US" dirty="0">
                <a:effectLst/>
              </a:rPr>
              <a:t>Risk management</a:t>
            </a:r>
            <a:endParaRPr lang="de-DE" altLang="es-ES" dirty="0"/>
          </a:p>
        </p:txBody>
      </p:sp>
      <p:sp>
        <p:nvSpPr>
          <p:cNvPr id="22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01148" y="6501994"/>
            <a:ext cx="364891" cy="117748"/>
          </a:xfrm>
        </p:spPr>
        <p:txBody>
          <a:bodyPr/>
          <a:lstStyle/>
          <a:p>
            <a:fld id="{6BA87C2D-C557-8D4A-BFE5-702A0A204F70}" type="slidenum">
              <a:rPr lang="es-ES" smtClean="0">
                <a:solidFill>
                  <a:schemeClr val="bg1"/>
                </a:solidFill>
              </a:rPr>
              <a:pPr/>
              <a:t>19</a:t>
            </a:fld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579774" y="2463485"/>
            <a:ext cx="1417773" cy="1704444"/>
            <a:chOff x="820406" y="2463485"/>
            <a:chExt cx="1417773" cy="1704444"/>
          </a:xfrm>
        </p:grpSpPr>
        <p:pic>
          <p:nvPicPr>
            <p:cNvPr id="25" name="Gráfico 5" descr="Maestro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20406" y="3021970"/>
              <a:ext cx="1145959" cy="1145959"/>
            </a:xfrm>
            <a:prstGeom prst="rect">
              <a:avLst/>
            </a:prstGeom>
          </p:spPr>
        </p:pic>
        <p:pic>
          <p:nvPicPr>
            <p:cNvPr id="26" name="Gráfico 6" descr="Bocadillo de pensamiento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16455" y="2463485"/>
              <a:ext cx="1221724" cy="1221724"/>
            </a:xfrm>
            <a:prstGeom prst="rect">
              <a:avLst/>
            </a:prstGeom>
          </p:spPr>
        </p:pic>
        <p:sp>
          <p:nvSpPr>
            <p:cNvPr id="27" name="CuadroTexto 26"/>
            <p:cNvSpPr txBox="1"/>
            <p:nvPr/>
          </p:nvSpPr>
          <p:spPr>
            <a:xfrm>
              <a:off x="1036940" y="2708813"/>
              <a:ext cx="11771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err="1">
                  <a:solidFill>
                    <a:schemeClr val="bg1"/>
                  </a:solidFill>
                </a:rPr>
                <a:t>Examples</a:t>
              </a:r>
              <a:endParaRPr lang="es-ES" sz="1600" b="1" dirty="0">
                <a:solidFill>
                  <a:schemeClr val="bg1"/>
                </a:solidFill>
              </a:endParaRPr>
            </a:p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KRI</a:t>
              </a: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1902468" y="3175363"/>
            <a:ext cx="575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KRI. Impact: </a:t>
            </a:r>
          </a:p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	€ for public procurement in one year.</a:t>
            </a:r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/>
          </p:nvPr>
        </p:nvGraphicFramePr>
        <p:xfrm>
          <a:off x="899592" y="4241577"/>
          <a:ext cx="7626060" cy="1133916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117118">
                  <a:extLst>
                    <a:ext uri="{9D8B030D-6E8A-4147-A177-3AD203B41FA5}">
                      <a16:colId xmlns:a16="http://schemas.microsoft.com/office/drawing/2014/main" val="3180146573"/>
                    </a:ext>
                  </a:extLst>
                </a:gridCol>
                <a:gridCol w="2344595">
                  <a:extLst>
                    <a:ext uri="{9D8B030D-6E8A-4147-A177-3AD203B41FA5}">
                      <a16:colId xmlns:a16="http://schemas.microsoft.com/office/drawing/2014/main" val="754219527"/>
                    </a:ext>
                  </a:extLst>
                </a:gridCol>
                <a:gridCol w="661355">
                  <a:extLst>
                    <a:ext uri="{9D8B030D-6E8A-4147-A177-3AD203B41FA5}">
                      <a16:colId xmlns:a16="http://schemas.microsoft.com/office/drawing/2014/main" val="3979378644"/>
                    </a:ext>
                  </a:extLst>
                </a:gridCol>
                <a:gridCol w="689132">
                  <a:extLst>
                    <a:ext uri="{9D8B030D-6E8A-4147-A177-3AD203B41FA5}">
                      <a16:colId xmlns:a16="http://schemas.microsoft.com/office/drawing/2014/main" val="2378254279"/>
                    </a:ext>
                  </a:extLst>
                </a:gridCol>
                <a:gridCol w="748697">
                  <a:extLst>
                    <a:ext uri="{9D8B030D-6E8A-4147-A177-3AD203B41FA5}">
                      <a16:colId xmlns:a16="http://schemas.microsoft.com/office/drawing/2014/main" val="3353716787"/>
                    </a:ext>
                  </a:extLst>
                </a:gridCol>
                <a:gridCol w="692343">
                  <a:extLst>
                    <a:ext uri="{9D8B030D-6E8A-4147-A177-3AD203B41FA5}">
                      <a16:colId xmlns:a16="http://schemas.microsoft.com/office/drawing/2014/main" val="3130512113"/>
                    </a:ext>
                  </a:extLst>
                </a:gridCol>
                <a:gridCol w="1372820">
                  <a:extLst>
                    <a:ext uri="{9D8B030D-6E8A-4147-A177-3AD203B41FA5}">
                      <a16:colId xmlns:a16="http://schemas.microsoft.com/office/drawing/2014/main" val="1006275427"/>
                    </a:ext>
                  </a:extLst>
                </a:gridCol>
              </a:tblGrid>
              <a:tr h="352238">
                <a:tc>
                  <a:txBody>
                    <a:bodyPr/>
                    <a:lstStyle/>
                    <a:p>
                      <a:r>
                        <a:rPr lang="es-ES" dirty="0" err="1"/>
                        <a:t>Type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KRI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KRI </a:t>
                      </a:r>
                      <a:r>
                        <a:rPr lang="es-ES" dirty="0" err="1"/>
                        <a:t>value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6673965"/>
                  </a:ext>
                </a:extLst>
              </a:tr>
              <a:tr h="781678">
                <a:tc>
                  <a:txBody>
                    <a:bodyPr/>
                    <a:lstStyle/>
                    <a:p>
                      <a:r>
                        <a:rPr lang="es-ES" sz="1600" dirty="0" err="1"/>
                        <a:t>Impact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€ for public procurement in one year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XXXX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1653855"/>
                  </a:ext>
                </a:extLst>
              </a:tr>
            </a:tbl>
          </a:graphicData>
        </a:graphic>
      </p:graphicFrame>
      <p:sp>
        <p:nvSpPr>
          <p:cNvPr id="16" name="Flecha: hacia abajo 15"/>
          <p:cNvSpPr/>
          <p:nvPr/>
        </p:nvSpPr>
        <p:spPr bwMode="auto">
          <a:xfrm>
            <a:off x="7598804" y="5395493"/>
            <a:ext cx="382397" cy="562293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6876256" y="5953913"/>
            <a:ext cx="111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chemeClr val="accent5">
                    <a:lumMod val="50000"/>
                  </a:schemeClr>
                </a:solidFill>
              </a:rPr>
              <a:t>Risk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5">
                    <a:lumMod val="50000"/>
                  </a:schemeClr>
                </a:solidFill>
              </a:rPr>
              <a:t>value</a:t>
            </a:r>
            <a:endParaRPr lang="es-E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 rot="20605961">
            <a:off x="2471341" y="5394128"/>
            <a:ext cx="1665355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solidFill>
                  <a:schemeClr val="bg1"/>
                </a:solidFill>
              </a:rPr>
              <a:t>Examples</a:t>
            </a:r>
            <a:r>
              <a:rPr lang="es-ES" dirty="0">
                <a:solidFill>
                  <a:schemeClr val="bg1"/>
                </a:solidFill>
              </a:rPr>
              <a:t> KRI</a:t>
            </a:r>
          </a:p>
        </p:txBody>
      </p:sp>
      <p:pic>
        <p:nvPicPr>
          <p:cNvPr id="30" name="Picture 2" descr="Resultado de imagen de logo eciia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7" t="8392" r="15661" b="7363"/>
          <a:stretch/>
        </p:blipFill>
        <p:spPr bwMode="auto">
          <a:xfrm>
            <a:off x="7260115" y="0"/>
            <a:ext cx="1883885" cy="149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06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  <p:bldP spid="2" grpId="0"/>
      <p:bldP spid="16" grpId="0" animBg="1"/>
      <p:bldP spid="28" grpId="0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1835" y="1901835"/>
            <a:ext cx="8748746" cy="914400"/>
          </a:xfrm>
        </p:spPr>
        <p:txBody>
          <a:bodyPr/>
          <a:lstStyle/>
          <a:p>
            <a:pPr eaLnBrk="1" hangingPunct="1"/>
            <a:r>
              <a:rPr lang="en-US" altLang="es-ES" b="1" dirty="0"/>
              <a:t>Risk Management in the Public Sector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04848" y="3033722"/>
            <a:ext cx="6842720" cy="1752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s-ES" sz="2000" b="1" dirty="0">
                <a:solidFill>
                  <a:schemeClr val="bg1"/>
                </a:solidFill>
              </a:rPr>
              <a:t>Soledad Llamas Tutor</a:t>
            </a:r>
          </a:p>
          <a:p>
            <a:pPr eaLnBrk="1" hangingPunct="1"/>
            <a:r>
              <a:rPr lang="en-US" altLang="es-ES" dirty="0">
                <a:solidFill>
                  <a:schemeClr val="bg1"/>
                </a:solidFill>
              </a:rPr>
              <a:t>Internal Audit Manager</a:t>
            </a:r>
          </a:p>
          <a:p>
            <a:pPr eaLnBrk="1" hangingPunct="1"/>
            <a:r>
              <a:rPr lang="en-US" altLang="es-ES" dirty="0">
                <a:solidFill>
                  <a:schemeClr val="bg1"/>
                </a:solidFill>
              </a:rPr>
              <a:t>Canal de Isabel II, Spain </a:t>
            </a:r>
          </a:p>
          <a:p>
            <a:pPr eaLnBrk="1" hangingPunct="1"/>
            <a:endParaRPr lang="en-US" altLang="es-ES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s-ES" dirty="0">
                <a:solidFill>
                  <a:schemeClr val="bg1"/>
                </a:solidFill>
              </a:rPr>
              <a:t>Cooperation Committee ECIIA_EUROSAI</a:t>
            </a:r>
          </a:p>
        </p:txBody>
      </p:sp>
      <p:pic>
        <p:nvPicPr>
          <p:cNvPr id="4" name="Picture 2" descr="Resultado de imagen de logo eci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7" t="8392" r="15661" b="7363"/>
          <a:stretch/>
        </p:blipFill>
        <p:spPr bwMode="auto">
          <a:xfrm>
            <a:off x="7260115" y="0"/>
            <a:ext cx="1883885" cy="149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054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8 Rectángulo"/>
          <p:cNvSpPr/>
          <p:nvPr/>
        </p:nvSpPr>
        <p:spPr bwMode="auto">
          <a:xfrm>
            <a:off x="346509" y="1685924"/>
            <a:ext cx="8402855" cy="466724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dirty="0">
              <a:latin typeface="Times" pitchFamily="18" charset="0"/>
            </a:endParaRPr>
          </a:p>
        </p:txBody>
      </p:sp>
      <p:pic>
        <p:nvPicPr>
          <p:cNvPr id="21" name="Gráfico 1" descr="Portapapeles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9390" y="1772816"/>
            <a:ext cx="690669" cy="690669"/>
          </a:xfrm>
          <a:prstGeom prst="rect">
            <a:avLst/>
          </a:prstGeom>
        </p:spPr>
      </p:pic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640798" y="1760595"/>
            <a:ext cx="7924800" cy="711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2. Evaluation.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KRI. Key risk indicators</a:t>
            </a:r>
          </a:p>
          <a:p>
            <a:pPr marL="26987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6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  <a:p>
            <a:pPr marL="269875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26987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902469" y="2591515"/>
            <a:ext cx="5750375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Risk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: Lack of agility in the public procurement process</a:t>
            </a:r>
          </a:p>
          <a:p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2319" y="365126"/>
            <a:ext cx="5502065" cy="1113314"/>
          </a:xfrm>
        </p:spPr>
        <p:txBody>
          <a:bodyPr/>
          <a:lstStyle/>
          <a:p>
            <a:pPr algn="ctr" eaLnBrk="1" hangingPunct="1"/>
            <a:r>
              <a:rPr lang="en-US" dirty="0">
                <a:effectLst/>
              </a:rPr>
              <a:t>Risk management</a:t>
            </a:r>
            <a:endParaRPr lang="de-DE" altLang="es-ES" dirty="0"/>
          </a:p>
        </p:txBody>
      </p:sp>
      <p:sp>
        <p:nvSpPr>
          <p:cNvPr id="22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01148" y="6501994"/>
            <a:ext cx="364891" cy="117748"/>
          </a:xfrm>
        </p:spPr>
        <p:txBody>
          <a:bodyPr/>
          <a:lstStyle/>
          <a:p>
            <a:fld id="{6BA87C2D-C557-8D4A-BFE5-702A0A204F70}" type="slidenum">
              <a:rPr lang="es-ES" smtClean="0">
                <a:solidFill>
                  <a:schemeClr val="bg1"/>
                </a:solidFill>
              </a:rPr>
              <a:pPr/>
              <a:t>20</a:t>
            </a:fld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579774" y="2463485"/>
            <a:ext cx="1417773" cy="1704444"/>
            <a:chOff x="820406" y="2463485"/>
            <a:chExt cx="1417773" cy="1704444"/>
          </a:xfrm>
        </p:grpSpPr>
        <p:pic>
          <p:nvPicPr>
            <p:cNvPr id="25" name="Gráfico 5" descr="Maestro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20406" y="3021970"/>
              <a:ext cx="1145959" cy="1145959"/>
            </a:xfrm>
            <a:prstGeom prst="rect">
              <a:avLst/>
            </a:prstGeom>
          </p:spPr>
        </p:pic>
        <p:pic>
          <p:nvPicPr>
            <p:cNvPr id="26" name="Gráfico 6" descr="Bocadillo de pensamiento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16455" y="2463485"/>
              <a:ext cx="1221724" cy="1221724"/>
            </a:xfrm>
            <a:prstGeom prst="rect">
              <a:avLst/>
            </a:prstGeom>
          </p:spPr>
        </p:pic>
        <p:sp>
          <p:nvSpPr>
            <p:cNvPr id="27" name="CuadroTexto 26"/>
            <p:cNvSpPr txBox="1"/>
            <p:nvPr/>
          </p:nvSpPr>
          <p:spPr>
            <a:xfrm>
              <a:off x="1036940" y="2708813"/>
              <a:ext cx="11771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err="1">
                  <a:solidFill>
                    <a:schemeClr val="bg1"/>
                  </a:solidFill>
                </a:rPr>
                <a:t>Examples</a:t>
              </a:r>
              <a:endParaRPr lang="es-ES" sz="1600" b="1" dirty="0">
                <a:solidFill>
                  <a:schemeClr val="bg1"/>
                </a:solidFill>
              </a:endParaRPr>
            </a:p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KRI</a:t>
              </a:r>
            </a:p>
          </p:txBody>
        </p:sp>
      </p:grpSp>
      <p:pic>
        <p:nvPicPr>
          <p:cNvPr id="30" name="Gráfico 2" descr="Indicador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49175" y="2571951"/>
            <a:ext cx="1216423" cy="1216423"/>
          </a:xfrm>
          <a:prstGeom prst="rect">
            <a:avLst/>
          </a:prstGeom>
        </p:spPr>
      </p:pic>
      <p:sp>
        <p:nvSpPr>
          <p:cNvPr id="31" name="CuadroTexto 30"/>
          <p:cNvSpPr txBox="1"/>
          <p:nvPr/>
        </p:nvSpPr>
        <p:spPr>
          <a:xfrm>
            <a:off x="1908069" y="3181758"/>
            <a:ext cx="69167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KRI. Likelihood:</a:t>
            </a:r>
          </a:p>
          <a:p>
            <a:pPr marL="896938" indent="-896938"/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	- Nº of contracts with processing time greater than XX days.</a:t>
            </a:r>
          </a:p>
          <a:p>
            <a:pPr marL="896938"/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- (%) Number of contracts with processing time greater than XX days / Total number of contracts</a:t>
            </a:r>
            <a:endParaRPr lang="es-ES" sz="1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2" name="Tab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870589"/>
              </p:ext>
            </p:extLst>
          </p:nvPr>
        </p:nvGraphicFramePr>
        <p:xfrm>
          <a:off x="473544" y="4532814"/>
          <a:ext cx="8210485" cy="1614986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202729">
                  <a:extLst>
                    <a:ext uri="{9D8B030D-6E8A-4147-A177-3AD203B41FA5}">
                      <a16:colId xmlns:a16="http://schemas.microsoft.com/office/drawing/2014/main" val="3180146573"/>
                    </a:ext>
                  </a:extLst>
                </a:gridCol>
                <a:gridCol w="2524274">
                  <a:extLst>
                    <a:ext uri="{9D8B030D-6E8A-4147-A177-3AD203B41FA5}">
                      <a16:colId xmlns:a16="http://schemas.microsoft.com/office/drawing/2014/main" val="754219527"/>
                    </a:ext>
                  </a:extLst>
                </a:gridCol>
                <a:gridCol w="712038">
                  <a:extLst>
                    <a:ext uri="{9D8B030D-6E8A-4147-A177-3AD203B41FA5}">
                      <a16:colId xmlns:a16="http://schemas.microsoft.com/office/drawing/2014/main" val="3979378644"/>
                    </a:ext>
                  </a:extLst>
                </a:gridCol>
                <a:gridCol w="741943">
                  <a:extLst>
                    <a:ext uri="{9D8B030D-6E8A-4147-A177-3AD203B41FA5}">
                      <a16:colId xmlns:a16="http://schemas.microsoft.com/office/drawing/2014/main" val="2378254279"/>
                    </a:ext>
                  </a:extLst>
                </a:gridCol>
                <a:gridCol w="806074">
                  <a:extLst>
                    <a:ext uri="{9D8B030D-6E8A-4147-A177-3AD203B41FA5}">
                      <a16:colId xmlns:a16="http://schemas.microsoft.com/office/drawing/2014/main" val="3353716787"/>
                    </a:ext>
                  </a:extLst>
                </a:gridCol>
                <a:gridCol w="745400">
                  <a:extLst>
                    <a:ext uri="{9D8B030D-6E8A-4147-A177-3AD203B41FA5}">
                      <a16:colId xmlns:a16="http://schemas.microsoft.com/office/drawing/2014/main" val="3130512113"/>
                    </a:ext>
                  </a:extLst>
                </a:gridCol>
                <a:gridCol w="1478027">
                  <a:extLst>
                    <a:ext uri="{9D8B030D-6E8A-4147-A177-3AD203B41FA5}">
                      <a16:colId xmlns:a16="http://schemas.microsoft.com/office/drawing/2014/main" val="1006275427"/>
                    </a:ext>
                  </a:extLst>
                </a:gridCol>
              </a:tblGrid>
              <a:tr h="294595">
                <a:tc>
                  <a:txBody>
                    <a:bodyPr/>
                    <a:lstStyle/>
                    <a:p>
                      <a:r>
                        <a:rPr lang="es-ES" dirty="0" err="1"/>
                        <a:t>Type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KRI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KRI </a:t>
                      </a:r>
                      <a:r>
                        <a:rPr lang="es-ES" dirty="0" err="1"/>
                        <a:t>value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6673965"/>
                  </a:ext>
                </a:extLst>
              </a:tr>
              <a:tr h="581750">
                <a:tc>
                  <a:txBody>
                    <a:bodyPr/>
                    <a:lstStyle/>
                    <a:p>
                      <a:r>
                        <a:rPr lang="es-ES" sz="1400" dirty="0" err="1"/>
                        <a:t>Likelihood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Nº of contracts with processing time greater than XX days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YY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1653855"/>
                  </a:ext>
                </a:extLst>
              </a:tr>
              <a:tr h="736056">
                <a:tc>
                  <a:txBody>
                    <a:bodyPr/>
                    <a:lstStyle/>
                    <a:p>
                      <a:r>
                        <a:rPr lang="es-ES" sz="1400" dirty="0" err="1"/>
                        <a:t>Likelihood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(%) Number of contracts with processing time greater than XX days / Total number of contracts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ZZ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051283"/>
                  </a:ext>
                </a:extLst>
              </a:tr>
            </a:tbl>
          </a:graphicData>
        </a:graphic>
      </p:graphicFrame>
      <p:sp>
        <p:nvSpPr>
          <p:cNvPr id="34" name="CuadroTexto 33"/>
          <p:cNvSpPr txBox="1"/>
          <p:nvPr/>
        </p:nvSpPr>
        <p:spPr>
          <a:xfrm>
            <a:off x="5048849" y="5961444"/>
            <a:ext cx="1442035" cy="3727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Examples</a:t>
            </a:r>
            <a:r>
              <a:rPr lang="es-ES" dirty="0"/>
              <a:t> KRI</a:t>
            </a:r>
          </a:p>
        </p:txBody>
      </p:sp>
      <p:pic>
        <p:nvPicPr>
          <p:cNvPr id="35" name="Picture 2" descr="Resultado de imagen de logo eciia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7" t="8392" r="15661" b="7363"/>
          <a:stretch/>
        </p:blipFill>
        <p:spPr bwMode="auto">
          <a:xfrm>
            <a:off x="7260115" y="0"/>
            <a:ext cx="1883885" cy="149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28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  <p:bldP spid="31" grpId="0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8 Rectángulo"/>
          <p:cNvSpPr/>
          <p:nvPr/>
        </p:nvSpPr>
        <p:spPr bwMode="auto">
          <a:xfrm>
            <a:off x="346509" y="1685924"/>
            <a:ext cx="8402855" cy="466724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dirty="0">
              <a:latin typeface="Times" pitchFamily="18" charset="0"/>
            </a:endParaRPr>
          </a:p>
        </p:txBody>
      </p:sp>
      <p:pic>
        <p:nvPicPr>
          <p:cNvPr id="15" name="Gráfico 1" descr="Portapapeles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9390" y="1772816"/>
            <a:ext cx="690669" cy="690669"/>
          </a:xfrm>
          <a:prstGeom prst="rect">
            <a:avLst/>
          </a:prstGeom>
        </p:spPr>
      </p:pic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640798" y="1760595"/>
            <a:ext cx="7924800" cy="711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Apetite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26987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6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  <a:p>
            <a:pPr marL="269875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26987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825" y="3627432"/>
            <a:ext cx="3048000" cy="188595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642910" y="2425479"/>
            <a:ext cx="3321102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875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i="1" dirty="0">
                <a:solidFill>
                  <a:schemeClr val="accent5">
                    <a:lumMod val="50000"/>
                  </a:schemeClr>
                </a:solidFill>
              </a:rPr>
              <a:t>Risk apetite framework (RAF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print"/>
          <a:srcRect l="34684" t="15730" r="29796" b="44398"/>
          <a:stretch>
            <a:fillRect/>
          </a:stretch>
        </p:blipFill>
        <p:spPr bwMode="auto">
          <a:xfrm>
            <a:off x="1285852" y="3214686"/>
            <a:ext cx="350046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Rectángulo"/>
          <p:cNvSpPr/>
          <p:nvPr/>
        </p:nvSpPr>
        <p:spPr bwMode="auto">
          <a:xfrm>
            <a:off x="1500166" y="4643446"/>
            <a:ext cx="1500198" cy="135732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2319" y="365126"/>
            <a:ext cx="5502065" cy="1113314"/>
          </a:xfrm>
        </p:spPr>
        <p:txBody>
          <a:bodyPr/>
          <a:lstStyle/>
          <a:p>
            <a:pPr algn="ctr" eaLnBrk="1" hangingPunct="1"/>
            <a:r>
              <a:rPr lang="en-US" dirty="0">
                <a:effectLst/>
              </a:rPr>
              <a:t>Risk management</a:t>
            </a:r>
            <a:endParaRPr lang="de-DE" altLang="es-ES" dirty="0"/>
          </a:p>
        </p:txBody>
      </p:sp>
      <p:sp>
        <p:nvSpPr>
          <p:cNvPr id="12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01148" y="6501994"/>
            <a:ext cx="364891" cy="117748"/>
          </a:xfrm>
        </p:spPr>
        <p:txBody>
          <a:bodyPr/>
          <a:lstStyle/>
          <a:p>
            <a:fld id="{6BA87C2D-C557-8D4A-BFE5-702A0A204F70}" type="slidenum">
              <a:rPr lang="es-ES" smtClean="0">
                <a:solidFill>
                  <a:schemeClr val="bg1"/>
                </a:solidFill>
              </a:rPr>
              <a:pPr/>
              <a:t>21</a:t>
            </a:fld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7" name="Picture 2" descr="Resultado de imagen de logo ecii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7" t="8392" r="15661" b="7363"/>
          <a:stretch/>
        </p:blipFill>
        <p:spPr bwMode="auto">
          <a:xfrm>
            <a:off x="7260115" y="0"/>
            <a:ext cx="1883885" cy="149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99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8 Rectángulo"/>
          <p:cNvSpPr/>
          <p:nvPr/>
        </p:nvSpPr>
        <p:spPr bwMode="auto">
          <a:xfrm>
            <a:off x="346509" y="1685924"/>
            <a:ext cx="8402855" cy="466724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dirty="0">
              <a:latin typeface="Times" pitchFamily="18" charset="0"/>
            </a:endParaRPr>
          </a:p>
        </p:txBody>
      </p:sp>
      <p:pic>
        <p:nvPicPr>
          <p:cNvPr id="20" name="Gráfico 1" descr="Portapapeles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9390" y="1772816"/>
            <a:ext cx="690669" cy="690669"/>
          </a:xfrm>
          <a:prstGeom prst="rect">
            <a:avLst/>
          </a:prstGeom>
        </p:spPr>
      </p:pic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640798" y="1760595"/>
            <a:ext cx="7924800" cy="711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3. Controls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26987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6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  <a:p>
            <a:pPr marL="269875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26987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1285852" y="2474893"/>
            <a:ext cx="6357982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1213" lvl="1" indent="-357188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kern="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Define controls</a:t>
            </a:r>
          </a:p>
          <a:p>
            <a:pPr marL="811213" lvl="1" indent="-357188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kern="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Evaluate the design and effectiveness of controls</a:t>
            </a:r>
            <a:r>
              <a:rPr lang="en-US" sz="1800" kern="0" dirty="0">
                <a:solidFill>
                  <a:srgbClr val="3B3D3C"/>
                </a:solidFill>
                <a:latin typeface="Arial"/>
              </a:rPr>
              <a:t>.</a:t>
            </a:r>
            <a:endParaRPr lang="de-DE" altLang="es-ES" sz="1800" kern="0" dirty="0">
              <a:solidFill>
                <a:srgbClr val="3B3D3C"/>
              </a:solidFill>
              <a:latin typeface="Arial"/>
            </a:endParaRPr>
          </a:p>
        </p:txBody>
      </p:sp>
      <p:sp>
        <p:nvSpPr>
          <p:cNvPr id="1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01148" y="6501994"/>
            <a:ext cx="364891" cy="117748"/>
          </a:xfrm>
        </p:spPr>
        <p:txBody>
          <a:bodyPr/>
          <a:lstStyle/>
          <a:p>
            <a:fld id="{6BA87C2D-C557-8D4A-BFE5-702A0A204F70}" type="slidenum">
              <a:rPr lang="es-ES" smtClean="0">
                <a:solidFill>
                  <a:schemeClr val="bg1"/>
                </a:solidFill>
              </a:rPr>
              <a:pPr/>
              <a:t>22</a:t>
            </a:fld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450535" y="3598298"/>
            <a:ext cx="17828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Design</a:t>
            </a:r>
            <a:endParaRPr lang="es-E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9" name="Gráfico 8" descr="Flecha: curva ligera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29095">
            <a:off x="848653" y="4613527"/>
            <a:ext cx="1733312" cy="1100531"/>
          </a:xfrm>
          <a:prstGeom prst="rect">
            <a:avLst/>
          </a:prstGeom>
        </p:spPr>
      </p:pic>
      <p:pic>
        <p:nvPicPr>
          <p:cNvPr id="10" name="Gráfico 9" descr="Flecha: curva con sentido de las agujas del reloj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992994">
            <a:off x="1199867" y="3267842"/>
            <a:ext cx="1030885" cy="1718316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477267" y="4986815"/>
            <a:ext cx="32121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Effectiveness</a:t>
            </a:r>
            <a:endParaRPr lang="es-E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28" name="Picture 4" descr="Resultado de imag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230" y="3190215"/>
            <a:ext cx="1683536" cy="12771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diagnostico socia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738" y="4657813"/>
            <a:ext cx="1690021" cy="150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2319" y="365126"/>
            <a:ext cx="5502065" cy="1113314"/>
          </a:xfrm>
        </p:spPr>
        <p:txBody>
          <a:bodyPr/>
          <a:lstStyle/>
          <a:p>
            <a:pPr algn="ctr" eaLnBrk="1" hangingPunct="1"/>
            <a:r>
              <a:rPr lang="en-US" dirty="0">
                <a:effectLst/>
              </a:rPr>
              <a:t>Risk management</a:t>
            </a:r>
            <a:endParaRPr lang="de-DE" altLang="es-ES" dirty="0"/>
          </a:p>
        </p:txBody>
      </p:sp>
      <p:pic>
        <p:nvPicPr>
          <p:cNvPr id="24" name="Picture 2" descr="Resultado de imagen de logo eciia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7" t="8392" r="15661" b="7363"/>
          <a:stretch/>
        </p:blipFill>
        <p:spPr bwMode="auto">
          <a:xfrm>
            <a:off x="7260115" y="0"/>
            <a:ext cx="1883885" cy="149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068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8 Rectángulo"/>
          <p:cNvSpPr/>
          <p:nvPr/>
        </p:nvSpPr>
        <p:spPr bwMode="auto">
          <a:xfrm>
            <a:off x="346509" y="1685924"/>
            <a:ext cx="8402855" cy="466724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dirty="0">
              <a:latin typeface="Times" pitchFamily="18" charset="0"/>
            </a:endParaRPr>
          </a:p>
        </p:txBody>
      </p:sp>
      <p:pic>
        <p:nvPicPr>
          <p:cNvPr id="11" name="Gráfico 1" descr="Portapapeles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9390" y="1772816"/>
            <a:ext cx="690669" cy="690669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40798" y="1760595"/>
            <a:ext cx="7924800" cy="711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3. Controls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26987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6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  <a:p>
            <a:pPr marL="269875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26987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93198" y="2463485"/>
            <a:ext cx="7924800" cy="297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marL="269875" marR="0" lvl="0" indent="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  <a:p>
            <a:pPr marL="269875" marR="0" lvl="0" indent="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9875" marR="0" lvl="0" indent="0" algn="ctr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9875" marR="0" lvl="0" indent="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285852" y="2474893"/>
            <a:ext cx="7606628" cy="322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1213" lvl="1" indent="-357188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kern="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Define controls.</a:t>
            </a:r>
          </a:p>
          <a:p>
            <a:pPr marL="1166813" lvl="1" indent="-36195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Alert in the public procurement system when a dossier is close to the time limit.</a:t>
            </a:r>
          </a:p>
          <a:p>
            <a:pPr marL="1166813" lvl="1" indent="-36195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Compulsory initial course to all new contractors on the ethical code.</a:t>
            </a:r>
          </a:p>
          <a:p>
            <a:pPr marL="1166813" lvl="1" indent="-36195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800" dirty="0" err="1">
                <a:solidFill>
                  <a:schemeClr val="accent5">
                    <a:lumMod val="50000"/>
                  </a:schemeClr>
                </a:solidFill>
              </a:rPr>
              <a:t>Correct</a:t>
            </a:r>
            <a:r>
              <a:rPr lang="es-ES" sz="1800" dirty="0">
                <a:solidFill>
                  <a:schemeClr val="accent5">
                    <a:lumMod val="50000"/>
                  </a:schemeClr>
                </a:solidFill>
              </a:rPr>
              <a:t> use of </a:t>
            </a:r>
            <a:r>
              <a:rPr lang="es-ES" sz="1800" dirty="0" err="1">
                <a:solidFill>
                  <a:schemeClr val="accent5">
                    <a:lumMod val="50000"/>
                  </a:schemeClr>
                </a:solidFill>
              </a:rPr>
              <a:t>Whistleblowing</a:t>
            </a:r>
            <a:r>
              <a:rPr lang="es-ES" sz="18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sz="1800" kern="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marL="811213" lvl="1" indent="-357188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de-DE" altLang="es-ES" sz="1800" kern="0" dirty="0">
              <a:solidFill>
                <a:srgbClr val="3B3D3C"/>
              </a:solidFill>
              <a:latin typeface="Arial"/>
            </a:endParaRPr>
          </a:p>
        </p:txBody>
      </p:sp>
      <p:sp>
        <p:nvSpPr>
          <p:cNvPr id="8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01148" y="6501994"/>
            <a:ext cx="364891" cy="117748"/>
          </a:xfrm>
        </p:spPr>
        <p:txBody>
          <a:bodyPr/>
          <a:lstStyle/>
          <a:p>
            <a:fld id="{6BA87C2D-C557-8D4A-BFE5-702A0A204F70}" type="slidenum">
              <a:rPr lang="es-ES" smtClean="0">
                <a:solidFill>
                  <a:schemeClr val="bg1"/>
                </a:solidFill>
              </a:rPr>
              <a:pPr/>
              <a:t>23</a:t>
            </a:fld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502772" y="3279400"/>
            <a:ext cx="1417773" cy="1704444"/>
            <a:chOff x="820406" y="2463485"/>
            <a:chExt cx="1417773" cy="1704444"/>
          </a:xfrm>
        </p:grpSpPr>
        <p:pic>
          <p:nvPicPr>
            <p:cNvPr id="14" name="Gráfico 5" descr="Maestro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20406" y="3021970"/>
              <a:ext cx="1145959" cy="1145959"/>
            </a:xfrm>
            <a:prstGeom prst="rect">
              <a:avLst/>
            </a:prstGeom>
          </p:spPr>
        </p:pic>
        <p:pic>
          <p:nvPicPr>
            <p:cNvPr id="15" name="Gráfico 6" descr="Bocadillo de pensamiento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16455" y="2463485"/>
              <a:ext cx="1221724" cy="1221724"/>
            </a:xfrm>
            <a:prstGeom prst="rect">
              <a:avLst/>
            </a:prstGeom>
          </p:spPr>
        </p:pic>
        <p:sp>
          <p:nvSpPr>
            <p:cNvPr id="18" name="CuadroTexto 17"/>
            <p:cNvSpPr txBox="1"/>
            <p:nvPr/>
          </p:nvSpPr>
          <p:spPr>
            <a:xfrm>
              <a:off x="1036940" y="2756938"/>
              <a:ext cx="11771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err="1">
                  <a:solidFill>
                    <a:schemeClr val="bg1"/>
                  </a:solidFill>
                </a:rPr>
                <a:t>Examples</a:t>
              </a:r>
              <a:endParaRPr lang="es-E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1822319" y="365126"/>
            <a:ext cx="5502065" cy="1113314"/>
          </a:xfrm>
        </p:spPr>
        <p:txBody>
          <a:bodyPr/>
          <a:lstStyle/>
          <a:p>
            <a:pPr algn="ctr" eaLnBrk="1" hangingPunct="1"/>
            <a:r>
              <a:rPr lang="en-US" dirty="0">
                <a:effectLst/>
              </a:rPr>
              <a:t>Risk management</a:t>
            </a:r>
            <a:endParaRPr lang="de-DE" altLang="es-ES" dirty="0"/>
          </a:p>
        </p:txBody>
      </p:sp>
      <p:pic>
        <p:nvPicPr>
          <p:cNvPr id="20" name="Picture 2" descr="Resultado de imagen de logo ecii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7" t="8392" r="15661" b="7363"/>
          <a:stretch/>
        </p:blipFill>
        <p:spPr bwMode="auto">
          <a:xfrm>
            <a:off x="7260115" y="0"/>
            <a:ext cx="1883885" cy="149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215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8 Rectángulo"/>
          <p:cNvSpPr/>
          <p:nvPr/>
        </p:nvSpPr>
        <p:spPr bwMode="auto">
          <a:xfrm>
            <a:off x="346509" y="1685924"/>
            <a:ext cx="8402855" cy="466724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dirty="0">
              <a:latin typeface="Times" pitchFamily="18" charset="0"/>
            </a:endParaRPr>
          </a:p>
        </p:txBody>
      </p:sp>
      <p:pic>
        <p:nvPicPr>
          <p:cNvPr id="22" name="Gráfico 1" descr="Portapapeles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9390" y="1772816"/>
            <a:ext cx="690669" cy="690669"/>
          </a:xfrm>
          <a:prstGeom prst="rect">
            <a:avLst/>
          </a:prstGeom>
        </p:spPr>
      </p:pic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640798" y="1760595"/>
            <a:ext cx="7924800" cy="711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3. Controls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26987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6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  <a:p>
            <a:pPr marL="269875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26987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2033921" y="3143821"/>
            <a:ext cx="13484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Design</a:t>
            </a:r>
            <a:endParaRPr lang="es-ES" sz="32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Gráfico 9" descr="Flecha: curva con sentido de las agujas del reloj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992994">
            <a:off x="1023776" y="2850154"/>
            <a:ext cx="874339" cy="1457380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1285852" y="2474893"/>
            <a:ext cx="6357982" cy="414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1213" lvl="1" indent="-357188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kern="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Evaluate the design and effectiveness of controls.</a:t>
            </a:r>
            <a:endParaRPr lang="de-DE" altLang="es-ES" sz="1800" kern="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203848" y="3933056"/>
            <a:ext cx="5476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Is it operational?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Has the control a person responsible 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If changes have occurred, has it been modified?</a:t>
            </a:r>
            <a:endParaRPr lang="es-E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01148" y="6501994"/>
            <a:ext cx="364891" cy="117748"/>
          </a:xfrm>
        </p:spPr>
        <p:txBody>
          <a:bodyPr/>
          <a:lstStyle/>
          <a:p>
            <a:fld id="{6BA87C2D-C557-8D4A-BFE5-702A0A204F70}" type="slidenum">
              <a:rPr lang="es-ES" smtClean="0">
                <a:solidFill>
                  <a:schemeClr val="bg1"/>
                </a:solidFill>
              </a:rPr>
              <a:pPr/>
              <a:t>24</a:t>
            </a:fld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>
                <a:effectLst/>
              </a:rPr>
              <a:t>Risk management</a:t>
            </a:r>
            <a:endParaRPr lang="de-DE" altLang="es-ES" dirty="0"/>
          </a:p>
        </p:txBody>
      </p:sp>
      <p:grpSp>
        <p:nvGrpSpPr>
          <p:cNvPr id="24" name="Grupo 23"/>
          <p:cNvGrpSpPr/>
          <p:nvPr/>
        </p:nvGrpSpPr>
        <p:grpSpPr>
          <a:xfrm>
            <a:off x="762655" y="4511432"/>
            <a:ext cx="1417773" cy="1704444"/>
            <a:chOff x="820406" y="2463485"/>
            <a:chExt cx="1417773" cy="1704444"/>
          </a:xfrm>
        </p:grpSpPr>
        <p:pic>
          <p:nvPicPr>
            <p:cNvPr id="25" name="Gráfico 5" descr="Maestro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20406" y="3021970"/>
              <a:ext cx="1145959" cy="1145959"/>
            </a:xfrm>
            <a:prstGeom prst="rect">
              <a:avLst/>
            </a:prstGeom>
          </p:spPr>
        </p:pic>
        <p:pic>
          <p:nvPicPr>
            <p:cNvPr id="26" name="Gráfico 6" descr="Bocadillo de pensamiento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16455" y="2463485"/>
              <a:ext cx="1221724" cy="1221724"/>
            </a:xfrm>
            <a:prstGeom prst="rect">
              <a:avLst/>
            </a:prstGeom>
          </p:spPr>
        </p:pic>
        <p:sp>
          <p:nvSpPr>
            <p:cNvPr id="27" name="CuadroTexto 26"/>
            <p:cNvSpPr txBox="1"/>
            <p:nvPr/>
          </p:nvSpPr>
          <p:spPr>
            <a:xfrm>
              <a:off x="1036940" y="2756938"/>
              <a:ext cx="11771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err="1">
                  <a:solidFill>
                    <a:schemeClr val="bg1"/>
                  </a:solidFill>
                </a:rPr>
                <a:t>Examples</a:t>
              </a:r>
              <a:endParaRPr lang="es-E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8" name="Picture 4" descr="Resultado de image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616" y="4804885"/>
            <a:ext cx="1683536" cy="12771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Resultado de imagen de logo eciia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7" t="8392" r="15661" b="7363"/>
          <a:stretch/>
        </p:blipFill>
        <p:spPr bwMode="auto">
          <a:xfrm>
            <a:off x="7260115" y="0"/>
            <a:ext cx="1883885" cy="149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928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8 Rectángulo"/>
          <p:cNvSpPr/>
          <p:nvPr/>
        </p:nvSpPr>
        <p:spPr bwMode="auto">
          <a:xfrm>
            <a:off x="346509" y="1685924"/>
            <a:ext cx="8402855" cy="466724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dirty="0">
              <a:latin typeface="Times" pitchFamily="18" charset="0"/>
            </a:endParaRPr>
          </a:p>
        </p:txBody>
      </p:sp>
      <p:pic>
        <p:nvPicPr>
          <p:cNvPr id="25" name="Gráfico 1" descr="Portapapeles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9390" y="1772816"/>
            <a:ext cx="690669" cy="690669"/>
          </a:xfrm>
          <a:prstGeom prst="rect">
            <a:avLst/>
          </a:prstGeom>
        </p:spPr>
      </p:pic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640798" y="1760595"/>
            <a:ext cx="7924800" cy="711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3. Controls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26987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6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  <a:p>
            <a:pPr marL="269875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269875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1285852" y="2474893"/>
            <a:ext cx="6357982" cy="414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1213" lvl="1" indent="-357188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kern="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Evaluate the design and effectiveness of controls.</a:t>
            </a:r>
            <a:endParaRPr lang="de-DE" altLang="es-ES" sz="1800" kern="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</p:txBody>
      </p:sp>
      <p:pic>
        <p:nvPicPr>
          <p:cNvPr id="19" name="Gráfico 18" descr="Flecha: curva ligera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29095">
            <a:off x="669806" y="2648687"/>
            <a:ext cx="1256593" cy="797848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1910822" y="2911050"/>
            <a:ext cx="261949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0" cap="none" spc="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Effectiveness</a:t>
            </a:r>
            <a:endParaRPr lang="es-ES" sz="32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071670" y="3442174"/>
            <a:ext cx="62156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Are the times defined for the phases of government procurement reviewed? (Evidence of record and notice of change)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Risk. Lack of control to prevent the dividing of a public contract 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into several smaller ones.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Automatic control</a:t>
            </a:r>
            <a:endParaRPr lang="es-ES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01148" y="6501994"/>
            <a:ext cx="364891" cy="117748"/>
          </a:xfrm>
        </p:spPr>
        <p:txBody>
          <a:bodyPr/>
          <a:lstStyle/>
          <a:p>
            <a:fld id="{6BA87C2D-C557-8D4A-BFE5-702A0A204F70}" type="slidenum">
              <a:rPr lang="es-ES" smtClean="0">
                <a:solidFill>
                  <a:schemeClr val="bg1"/>
                </a:solidFill>
              </a:rPr>
              <a:pPr/>
              <a:t>25</a:t>
            </a:fld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2319" y="365126"/>
            <a:ext cx="5502065" cy="1113314"/>
          </a:xfrm>
        </p:spPr>
        <p:txBody>
          <a:bodyPr/>
          <a:lstStyle/>
          <a:p>
            <a:pPr algn="ctr" eaLnBrk="1" hangingPunct="1"/>
            <a:r>
              <a:rPr lang="en-US" dirty="0">
                <a:effectLst/>
              </a:rPr>
              <a:t>Risk management</a:t>
            </a:r>
            <a:endParaRPr lang="de-DE" altLang="es-ES" dirty="0"/>
          </a:p>
        </p:txBody>
      </p:sp>
      <p:grpSp>
        <p:nvGrpSpPr>
          <p:cNvPr id="27" name="Grupo 26"/>
          <p:cNvGrpSpPr/>
          <p:nvPr/>
        </p:nvGrpSpPr>
        <p:grpSpPr>
          <a:xfrm>
            <a:off x="762655" y="4511432"/>
            <a:ext cx="1417773" cy="1704444"/>
            <a:chOff x="820406" y="2463485"/>
            <a:chExt cx="1417773" cy="1704444"/>
          </a:xfrm>
        </p:grpSpPr>
        <p:pic>
          <p:nvPicPr>
            <p:cNvPr id="28" name="Gráfico 5" descr="Maestro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20406" y="3021970"/>
              <a:ext cx="1145959" cy="1145959"/>
            </a:xfrm>
            <a:prstGeom prst="rect">
              <a:avLst/>
            </a:prstGeom>
          </p:spPr>
        </p:pic>
        <p:pic>
          <p:nvPicPr>
            <p:cNvPr id="29" name="Gráfico 6" descr="Bocadillo de pensamiento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16455" y="2463485"/>
              <a:ext cx="1221724" cy="1221724"/>
            </a:xfrm>
            <a:prstGeom prst="rect">
              <a:avLst/>
            </a:prstGeom>
          </p:spPr>
        </p:pic>
        <p:sp>
          <p:nvSpPr>
            <p:cNvPr id="30" name="CuadroTexto 29"/>
            <p:cNvSpPr txBox="1"/>
            <p:nvPr/>
          </p:nvSpPr>
          <p:spPr>
            <a:xfrm>
              <a:off x="1036940" y="2756938"/>
              <a:ext cx="11771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err="1">
                  <a:solidFill>
                    <a:schemeClr val="bg1"/>
                  </a:solidFill>
                </a:rPr>
                <a:t>Examples</a:t>
              </a:r>
              <a:endParaRPr lang="es-E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1" name="Picture 6" descr="Resultado de imagen de diagnostico social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70" y="5243166"/>
            <a:ext cx="1189582" cy="105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Resultado de imagen de logo eciia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7" t="8392" r="15661" b="7363"/>
          <a:stretch/>
        </p:blipFill>
        <p:spPr bwMode="auto">
          <a:xfrm>
            <a:off x="7260115" y="0"/>
            <a:ext cx="1883885" cy="149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861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800" dirty="0" err="1">
                <a:latin typeface="+mj-lt"/>
                <a:ea typeface="+mj-ea"/>
                <a:cs typeface="+mj-cs"/>
              </a:rPr>
              <a:t>Conclusions</a:t>
            </a:r>
            <a:endParaRPr lang="es-ES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G:\Escritorio\Varios\Iconos\nombre_empresa_atodotraining.png"/>
          <p:cNvPicPr>
            <a:picLocks noChangeAspect="1" noChangeArrowheads="1"/>
          </p:cNvPicPr>
          <p:nvPr/>
        </p:nvPicPr>
        <p:blipFill>
          <a:blip r:embed="rId2" cstate="print"/>
          <a:srcRect r="14793"/>
          <a:stretch>
            <a:fillRect/>
          </a:stretch>
        </p:blipFill>
        <p:spPr bwMode="auto">
          <a:xfrm>
            <a:off x="3071802" y="2643182"/>
            <a:ext cx="2743200" cy="321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Resultado de imagen de logo eci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7" t="8392" r="15661" b="7363"/>
          <a:stretch/>
        </p:blipFill>
        <p:spPr bwMode="auto">
          <a:xfrm>
            <a:off x="7260115" y="0"/>
            <a:ext cx="1883885" cy="149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094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763863050"/>
              </p:ext>
            </p:extLst>
          </p:nvPr>
        </p:nvGraphicFramePr>
        <p:xfrm>
          <a:off x="1115616" y="3171523"/>
          <a:ext cx="7564833" cy="3370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2101516" y="652029"/>
            <a:ext cx="46482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s-ES" b="1" dirty="0"/>
              <a:t>PROCESS IN THE RISK MANAGEMENT</a:t>
            </a: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01148" y="6501994"/>
            <a:ext cx="364891" cy="117748"/>
          </a:xfrm>
        </p:spPr>
        <p:txBody>
          <a:bodyPr/>
          <a:lstStyle/>
          <a:p>
            <a:fld id="{6BA87C2D-C557-8D4A-BFE5-702A0A204F70}" type="slidenum">
              <a:rPr lang="es-ES" smtClean="0">
                <a:solidFill>
                  <a:schemeClr val="bg1"/>
                </a:solidFill>
              </a:rPr>
              <a:pPr/>
              <a:t>27</a:t>
            </a:fld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" name="Flecha: curvada hacia abajo 1"/>
          <p:cNvSpPr/>
          <p:nvPr/>
        </p:nvSpPr>
        <p:spPr>
          <a:xfrm rot="20163670">
            <a:off x="1889996" y="2707825"/>
            <a:ext cx="2319601" cy="1116889"/>
          </a:xfrm>
          <a:prstGeom prst="curved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Flecha: curvada hacia abajo 7"/>
          <p:cNvSpPr/>
          <p:nvPr/>
        </p:nvSpPr>
        <p:spPr>
          <a:xfrm rot="20163670">
            <a:off x="4881850" y="1782195"/>
            <a:ext cx="2319601" cy="1116889"/>
          </a:xfrm>
          <a:prstGeom prst="curved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9" name="Picture 2" descr="Resultado de imagen de logo ecii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7" t="8392" r="15661" b="7363"/>
          <a:stretch/>
        </p:blipFill>
        <p:spPr bwMode="auto">
          <a:xfrm>
            <a:off x="7260115" y="0"/>
            <a:ext cx="1883885" cy="149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03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411760" y="3140968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solidFill>
                  <a:schemeClr val="bg1"/>
                </a:solidFill>
              </a:rPr>
              <a:t>Thank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you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for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your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attention</a:t>
            </a:r>
            <a:endParaRPr lang="es-ES" dirty="0">
              <a:solidFill>
                <a:schemeClr val="bg1"/>
              </a:solidFill>
            </a:endParaRPr>
          </a:p>
          <a:p>
            <a:pPr algn="ctr"/>
            <a:endParaRPr lang="es-ES" dirty="0">
              <a:solidFill>
                <a:schemeClr val="bg1"/>
              </a:solidFill>
            </a:endParaRPr>
          </a:p>
          <a:p>
            <a:pPr algn="ctr"/>
            <a:r>
              <a:rPr lang="es-ES" dirty="0">
                <a:solidFill>
                  <a:schemeClr val="bg1"/>
                </a:solidFill>
              </a:rPr>
              <a:t>Soledad Llamas</a:t>
            </a:r>
          </a:p>
          <a:p>
            <a:pPr algn="ctr"/>
            <a:r>
              <a:rPr lang="es-ES" dirty="0">
                <a:solidFill>
                  <a:schemeClr val="bg1"/>
                </a:solidFill>
              </a:rPr>
              <a:t>sltutor@canaldeisabelsegunda.es</a:t>
            </a:r>
          </a:p>
        </p:txBody>
      </p:sp>
      <p:pic>
        <p:nvPicPr>
          <p:cNvPr id="2050" name="Picture 2" descr="Resultado de imagen de logo eci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7" t="8392" r="15661" b="7363"/>
          <a:stretch/>
        </p:blipFill>
        <p:spPr bwMode="auto">
          <a:xfrm>
            <a:off x="7260115" y="0"/>
            <a:ext cx="1883885" cy="149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de logo eci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7" t="8392" r="15661" b="7363"/>
          <a:stretch/>
        </p:blipFill>
        <p:spPr bwMode="auto">
          <a:xfrm>
            <a:off x="7260114" y="0"/>
            <a:ext cx="1883885" cy="149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868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55"/>
          <p:cNvSpPr txBox="1">
            <a:spLocks noChangeArrowheads="1"/>
          </p:cNvSpPr>
          <p:nvPr/>
        </p:nvSpPr>
        <p:spPr bwMode="auto">
          <a:xfrm>
            <a:off x="2740025" y="1895475"/>
            <a:ext cx="55102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ts val="2988"/>
              </a:lnSpc>
            </a:pPr>
            <a:endParaRPr lang="es-ES" altLang="es-ES" sz="2300">
              <a:ea typeface="ＭＳ Ｐゴシック" pitchFamily="34" charset="-128"/>
            </a:endParaRPr>
          </a:p>
        </p:txBody>
      </p:sp>
      <p:sp>
        <p:nvSpPr>
          <p:cNvPr id="46083" name="Text Box 59"/>
          <p:cNvSpPr txBox="1">
            <a:spLocks noChangeArrowheads="1"/>
          </p:cNvSpPr>
          <p:nvPr/>
        </p:nvSpPr>
        <p:spPr bwMode="auto">
          <a:xfrm>
            <a:off x="1554163" y="549275"/>
            <a:ext cx="5507037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2988"/>
              </a:lnSpc>
            </a:pPr>
            <a:r>
              <a:rPr lang="es-ES_tradnl" altLang="es-ES" sz="3000" b="1">
                <a:solidFill>
                  <a:srgbClr val="0070C0"/>
                </a:solidFill>
                <a:ea typeface="ＭＳ Ｐゴシック" pitchFamily="34" charset="-128"/>
              </a:rPr>
              <a:t>GESTIÓN DE RIESGOS</a:t>
            </a:r>
          </a:p>
        </p:txBody>
      </p:sp>
      <p:pic>
        <p:nvPicPr>
          <p:cNvPr id="46084" name="5 Imagen"/>
          <p:cNvPicPr>
            <a:picLocks noChangeAspect="1" noChangeArrowheads="1"/>
          </p:cNvPicPr>
          <p:nvPr/>
        </p:nvPicPr>
        <p:blipFill>
          <a:blip r:embed="rId3"/>
          <a:srcRect l="19753" t="40579" r="44621" b="289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 rot="20505074">
            <a:off x="1345323" y="3186964"/>
            <a:ext cx="6460358" cy="9479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5333" tIns="42666" rIns="85333" bIns="42666">
            <a:spAutoFit/>
          </a:bodyPr>
          <a:lstStyle/>
          <a:p>
            <a:pPr algn="ctr">
              <a:defRPr/>
            </a:pPr>
            <a:r>
              <a:rPr lang="es-ES" sz="5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139611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55"/>
          <p:cNvSpPr txBox="1">
            <a:spLocks noChangeArrowheads="1"/>
          </p:cNvSpPr>
          <p:nvPr/>
        </p:nvSpPr>
        <p:spPr bwMode="auto">
          <a:xfrm>
            <a:off x="2740025" y="1895475"/>
            <a:ext cx="55102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ts val="2988"/>
              </a:lnSpc>
            </a:pPr>
            <a:endParaRPr lang="es-ES" altLang="es-ES" sz="2300">
              <a:ea typeface="ＭＳ Ｐゴシック" pitchFamily="34" charset="-128"/>
            </a:endParaRPr>
          </a:p>
        </p:txBody>
      </p:sp>
      <p:pic>
        <p:nvPicPr>
          <p:cNvPr id="47107" name="6 Ima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463550" y="914400"/>
            <a:ext cx="8210550" cy="1071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333" tIns="42666" rIns="85333" bIns="42666">
            <a:spAutoFit/>
          </a:bodyPr>
          <a:lstStyle/>
          <a:p>
            <a:pPr algn="ctr">
              <a:defRPr/>
            </a:pPr>
            <a:r>
              <a:rPr lang="es-ES" sz="2300" b="1" dirty="0">
                <a:latin typeface="Calibri" panose="020F0502020204030204" pitchFamily="34" charset="0"/>
                <a:cs typeface="Calibri" panose="020F0502020204030204" pitchFamily="34" charset="0"/>
              </a:rPr>
              <a:t>PIT STOP F1</a:t>
            </a:r>
            <a:endParaRPr lang="es-E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s-ES" sz="2300" b="1" dirty="0">
                <a:latin typeface="Calibri" panose="020F0502020204030204" pitchFamily="34" charset="0"/>
                <a:cs typeface="Calibri" panose="020F0502020204030204" pitchFamily="34" charset="0"/>
              </a:rPr>
              <a:t>GOAL: </a:t>
            </a:r>
            <a:r>
              <a:rPr lang="es-ES" sz="23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  <a:r>
              <a:rPr lang="es-ES" sz="23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3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23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300" b="1" dirty="0" err="1">
                <a:latin typeface="Calibri" panose="020F0502020204030204" pitchFamily="34" charset="0"/>
                <a:cs typeface="Calibri" panose="020F0502020204030204" pitchFamily="34" charset="0"/>
              </a:rPr>
              <a:t>wheels</a:t>
            </a:r>
            <a:r>
              <a:rPr lang="es-ES" sz="23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ES" sz="23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es-ES" sz="23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300" b="1" dirty="0" err="1">
                <a:latin typeface="Calibri" panose="020F0502020204030204" pitchFamily="34" charset="0"/>
                <a:cs typeface="Calibri" panose="020F0502020204030204" pitchFamily="34" charset="0"/>
              </a:rPr>
              <a:t>adjusts</a:t>
            </a:r>
            <a:r>
              <a:rPr lang="es-ES" sz="2300" b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ES" sz="2300" b="1" dirty="0" err="1"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es-ES" sz="23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3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es-ES" sz="2300" b="1" dirty="0">
                <a:latin typeface="Calibri" panose="020F0502020204030204" pitchFamily="34" charset="0"/>
                <a:cs typeface="Calibri" panose="020F0502020204030204" pitchFamily="34" charset="0"/>
              </a:rPr>
              <a:t> 5 sec.</a:t>
            </a:r>
            <a:endParaRPr lang="es-E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387547" y="4205564"/>
            <a:ext cx="6362555" cy="1932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5333" tIns="42666" rIns="85333" bIns="42666">
            <a:spAutoFit/>
          </a:bodyPr>
          <a:lstStyle/>
          <a:p>
            <a:pPr>
              <a:defRPr/>
            </a:pPr>
            <a:r>
              <a:rPr lang="es-ES" sz="2000" b="1" u="sng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Risks</a:t>
            </a:r>
            <a:r>
              <a:rPr lang="es-ES" sz="2000" b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defRPr/>
            </a:pPr>
            <a:r>
              <a:rPr lang="es-ES" sz="20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Forget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defRPr/>
            </a:pPr>
            <a:r>
              <a:rPr lang="es-ES" sz="20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Stall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car.</a:t>
            </a:r>
          </a:p>
          <a:p>
            <a:pPr>
              <a:defRPr/>
            </a:pPr>
            <a:r>
              <a:rPr lang="es-E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s-ES" sz="20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coordination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defRPr/>
            </a:pPr>
            <a:r>
              <a:rPr lang="es-ES" sz="20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Grease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ES" sz="20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pit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lane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defRPr/>
            </a:pPr>
            <a:r>
              <a:rPr lang="es-ES" sz="20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comunication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workers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ES" sz="20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driver</a:t>
            </a:r>
          </a:p>
        </p:txBody>
      </p:sp>
    </p:spTree>
    <p:extLst>
      <p:ext uri="{BB962C8B-B14F-4D97-AF65-F5344CB8AC3E}">
        <p14:creationId xmlns:p14="http://schemas.microsoft.com/office/powerpoint/2010/main" val="234051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55"/>
          <p:cNvSpPr txBox="1">
            <a:spLocks noChangeArrowheads="1"/>
          </p:cNvSpPr>
          <p:nvPr/>
        </p:nvSpPr>
        <p:spPr bwMode="auto">
          <a:xfrm>
            <a:off x="2740025" y="1895475"/>
            <a:ext cx="55102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ts val="2988"/>
              </a:lnSpc>
            </a:pPr>
            <a:endParaRPr lang="es-ES" altLang="es-ES" sz="2300">
              <a:ea typeface="ＭＳ Ｐゴシック" pitchFamily="34" charset="-128"/>
            </a:endParaRPr>
          </a:p>
        </p:txBody>
      </p:sp>
      <p:pic>
        <p:nvPicPr>
          <p:cNvPr id="48131" name="6 Imagen"/>
          <p:cNvPicPr>
            <a:picLocks noChangeAspect="1" noChangeArrowheads="1"/>
          </p:cNvPicPr>
          <p:nvPr/>
        </p:nvPicPr>
        <p:blipFill>
          <a:blip r:embed="rId3"/>
          <a:srcRect l="1587" t="12787" r="2469" b="7401"/>
          <a:stretch>
            <a:fillRect/>
          </a:stretch>
        </p:blipFill>
        <p:spPr bwMode="auto">
          <a:xfrm>
            <a:off x="0" y="-188913"/>
            <a:ext cx="9144000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252413" y="1211460"/>
            <a:ext cx="6656387" cy="10094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5333" tIns="42666" rIns="85333" bIns="42666" anchor="ctr">
            <a:spAutoFit/>
          </a:bodyPr>
          <a:lstStyle/>
          <a:p>
            <a:pPr>
              <a:defRPr/>
            </a:pPr>
            <a:r>
              <a:rPr lang="es-ES" sz="20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es-ES" sz="20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s-ES" sz="20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20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</a:t>
            </a:r>
            <a:r>
              <a:rPr lang="es-ES" sz="20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>
              <a:defRPr/>
            </a:pPr>
            <a:r>
              <a:rPr lang="es-ES" sz="20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es-ES" sz="20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es-ES" sz="20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 </a:t>
            </a:r>
            <a:r>
              <a:rPr lang="es-ES" sz="20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  <a:r>
              <a:rPr lang="es-ES" sz="20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s-ES" sz="20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happen</a:t>
            </a:r>
            <a:r>
              <a:rPr lang="es-ES" sz="20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defRPr/>
            </a:pPr>
            <a:r>
              <a:rPr lang="es-ES" sz="20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s-ES" sz="20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s-ES" sz="20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</a:t>
            </a:r>
            <a:r>
              <a:rPr lang="es-ES" sz="20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s-ES" sz="20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</a:t>
            </a:r>
            <a:r>
              <a:rPr lang="es-ES" sz="20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s-ES" sz="28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644775" y="5478845"/>
            <a:ext cx="6170613" cy="7017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5333" tIns="42666" rIns="85333" bIns="42666" anchor="ctr">
            <a:spAutoFit/>
          </a:bodyPr>
          <a:lstStyle/>
          <a:p>
            <a:pPr>
              <a:defRPr/>
            </a:pPr>
            <a:r>
              <a:rPr lang="es-ES" sz="20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es-ES" sz="20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s-ES" sz="20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20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lang="es-ES" sz="20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defRPr/>
            </a:pPr>
            <a:r>
              <a:rPr lang="es-ES" sz="20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es-ES" sz="20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es-ES" sz="20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seconds</a:t>
            </a:r>
            <a:r>
              <a:rPr lang="es-ES" sz="20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s-ES" sz="20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es-ES" sz="20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loss</a:t>
            </a:r>
            <a:r>
              <a:rPr lang="es-ES" sz="20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s-ES" sz="20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s-ES" sz="20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happens</a:t>
            </a:r>
            <a:r>
              <a:rPr lang="es-ES" sz="20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s-ES" sz="28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 rot="20381781">
            <a:off x="2986044" y="2968961"/>
            <a:ext cx="3014133" cy="97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5333" tIns="42666" rIns="85333" bIns="42666">
            <a:spAutoFit/>
          </a:bodyPr>
          <a:lstStyle/>
          <a:p>
            <a:pPr algn="ctr">
              <a:defRPr/>
            </a:pPr>
            <a:r>
              <a:rPr lang="es-E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RISK</a:t>
            </a:r>
          </a:p>
        </p:txBody>
      </p:sp>
    </p:spTree>
    <p:extLst>
      <p:ext uri="{BB962C8B-B14F-4D97-AF65-F5344CB8AC3E}">
        <p14:creationId xmlns:p14="http://schemas.microsoft.com/office/powerpoint/2010/main" val="2493438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55"/>
          <p:cNvSpPr txBox="1">
            <a:spLocks noChangeArrowheads="1"/>
          </p:cNvSpPr>
          <p:nvPr/>
        </p:nvSpPr>
        <p:spPr bwMode="auto">
          <a:xfrm>
            <a:off x="2740025" y="1895475"/>
            <a:ext cx="55102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ts val="2988"/>
              </a:lnSpc>
            </a:pPr>
            <a:endParaRPr lang="es-ES" altLang="es-ES" sz="2300">
              <a:ea typeface="ＭＳ Ｐゴシック" pitchFamily="34" charset="-128"/>
            </a:endParaRPr>
          </a:p>
        </p:txBody>
      </p:sp>
      <p:sp>
        <p:nvSpPr>
          <p:cNvPr id="49155" name="Text Box 59"/>
          <p:cNvSpPr txBox="1">
            <a:spLocks noChangeArrowheads="1"/>
          </p:cNvSpPr>
          <p:nvPr/>
        </p:nvSpPr>
        <p:spPr bwMode="auto">
          <a:xfrm>
            <a:off x="1554163" y="549275"/>
            <a:ext cx="5507037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2988"/>
              </a:lnSpc>
            </a:pPr>
            <a:r>
              <a:rPr lang="es-ES_tradnl" altLang="es-ES" sz="3000" b="1">
                <a:solidFill>
                  <a:srgbClr val="0070C0"/>
                </a:solidFill>
                <a:ea typeface="ＭＳ Ｐゴシック" pitchFamily="34" charset="-128"/>
              </a:rPr>
              <a:t>GESTIÓN DE RIESGOS</a:t>
            </a:r>
          </a:p>
        </p:txBody>
      </p:sp>
      <p:pic>
        <p:nvPicPr>
          <p:cNvPr id="49156" name="5 Image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4288"/>
            <a:ext cx="9144000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0" y="252412"/>
            <a:ext cx="5688000" cy="11326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5333" tIns="42666" rIns="85333" bIns="42666">
            <a:spAutoFit/>
          </a:bodyPr>
          <a:lstStyle/>
          <a:p>
            <a:pPr>
              <a:defRPr/>
            </a:pPr>
            <a:r>
              <a:rPr lang="es-ES" sz="1700" b="1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</a:t>
            </a:r>
            <a:r>
              <a:rPr lang="es-ES" sz="17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1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</a:t>
            </a:r>
            <a:r>
              <a:rPr lang="es-ES" sz="1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comunication</a:t>
            </a:r>
            <a:r>
              <a:rPr lang="es-ES" sz="1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es-ES" sz="1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1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workers</a:t>
            </a:r>
            <a:r>
              <a:rPr lang="es-ES" sz="1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ES" sz="1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1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driver</a:t>
            </a:r>
          </a:p>
          <a:p>
            <a:pPr algn="ctr">
              <a:defRPr/>
            </a:pPr>
            <a:r>
              <a:rPr lang="es-ES" sz="17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</a:t>
            </a:r>
            <a:r>
              <a:rPr lang="es-ES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High</a:t>
            </a:r>
          </a:p>
          <a:p>
            <a:pPr algn="ctr">
              <a:defRPr/>
            </a:pPr>
            <a:r>
              <a:rPr lang="es-ES" sz="17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lang="es-ES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17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</a:t>
            </a:r>
            <a:r>
              <a:rPr lang="es-ES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7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  <a:endParaRPr lang="es-ES" sz="17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s-ES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Control: </a:t>
            </a:r>
            <a:r>
              <a:rPr lang="es-ES" sz="17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Lollipop</a:t>
            </a:r>
            <a:r>
              <a:rPr lang="es-ES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7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</a:t>
            </a:r>
            <a:endParaRPr lang="es-ES" sz="17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97127" y="3073399"/>
            <a:ext cx="4318285" cy="11334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85333" tIns="42666" rIns="85333" bIns="42666">
            <a:spAutoFit/>
          </a:bodyPr>
          <a:lstStyle/>
          <a:p>
            <a:pPr>
              <a:defRPr/>
            </a:pPr>
            <a:r>
              <a:rPr lang="es-ES" sz="1700" b="1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</a:t>
            </a:r>
            <a:r>
              <a:rPr lang="es-ES" sz="17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1700" b="1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Stall</a:t>
            </a:r>
            <a:r>
              <a:rPr lang="es-ES" sz="17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700" b="1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17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car </a:t>
            </a:r>
          </a:p>
          <a:p>
            <a:pPr algn="ctr">
              <a:defRPr/>
            </a:pPr>
            <a:r>
              <a:rPr lang="es-ES" sz="17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</a:t>
            </a:r>
            <a:r>
              <a:rPr lang="es-ES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17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</a:t>
            </a:r>
            <a:endParaRPr lang="es-ES" sz="17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s-ES" sz="17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lang="es-ES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17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</a:t>
            </a:r>
            <a:r>
              <a:rPr lang="es-ES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7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  <a:endParaRPr lang="es-ES" sz="17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s-ES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Control: Starter </a:t>
            </a:r>
            <a:r>
              <a:rPr lang="es-ES" sz="17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</a:t>
            </a:r>
            <a:endParaRPr lang="es-ES" sz="17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938478" y="5638006"/>
            <a:ext cx="5773738" cy="11334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5333" tIns="42666" rIns="85333" bIns="42666">
            <a:spAutoFit/>
          </a:bodyPr>
          <a:lstStyle/>
          <a:p>
            <a:pPr>
              <a:defRPr/>
            </a:pPr>
            <a:r>
              <a:rPr lang="es-ES" sz="1700" b="1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</a:t>
            </a:r>
            <a:r>
              <a:rPr lang="es-ES" sz="17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1700" b="1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Grease</a:t>
            </a:r>
            <a:r>
              <a:rPr lang="es-ES" sz="17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ES" sz="1700" b="1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pit</a:t>
            </a:r>
            <a:r>
              <a:rPr lang="es-ES" sz="17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700" b="1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lane</a:t>
            </a:r>
            <a:r>
              <a:rPr lang="es-ES" sz="17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algn="ctr">
              <a:defRPr/>
            </a:pPr>
            <a:r>
              <a:rPr lang="es-ES" sz="17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</a:t>
            </a:r>
            <a:r>
              <a:rPr lang="es-ES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17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</a:t>
            </a:r>
            <a:r>
              <a:rPr lang="es-ES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7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  <a:endParaRPr lang="es-ES" sz="17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s-ES" sz="17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lang="es-ES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17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</a:t>
            </a:r>
            <a:endParaRPr lang="es-ES" sz="17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s-ES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Control: </a:t>
            </a:r>
            <a:r>
              <a:rPr lang="es-ES" sz="17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Cleaning</a:t>
            </a:r>
            <a:r>
              <a:rPr lang="es-ES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ES" sz="17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es-ES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</a:t>
            </a:r>
          </a:p>
        </p:txBody>
      </p:sp>
      <p:pic>
        <p:nvPicPr>
          <p:cNvPr id="10" name="CART Japón 1999 - Andretti Pit Stall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23069" y="2168852"/>
            <a:ext cx="3836988" cy="294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Nick_Heidfeld_atropella_al_fuel_man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780088" y="41275"/>
            <a:ext cx="3311525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339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34 Grupo"/>
          <p:cNvGrpSpPr>
            <a:grpSpLocks/>
          </p:cNvGrpSpPr>
          <p:nvPr/>
        </p:nvGrpSpPr>
        <p:grpSpPr bwMode="auto">
          <a:xfrm>
            <a:off x="209550" y="252413"/>
            <a:ext cx="8934450" cy="4067175"/>
            <a:chOff x="236483" y="252248"/>
            <a:chExt cx="10050517" cy="4067504"/>
          </a:xfrm>
        </p:grpSpPr>
        <p:sp>
          <p:nvSpPr>
            <p:cNvPr id="22" name="6 CuadroTexto"/>
            <p:cNvSpPr txBox="1"/>
            <p:nvPr/>
          </p:nvSpPr>
          <p:spPr>
            <a:xfrm>
              <a:off x="236483" y="252248"/>
              <a:ext cx="6495393" cy="354013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s-ES" sz="1700" b="1" u="sng" dirty="0" err="1">
                  <a:solidFill>
                    <a:schemeClr val="bg1"/>
                  </a:solidFill>
                </a:rPr>
                <a:t>Risk</a:t>
              </a:r>
              <a:r>
                <a:rPr lang="es-ES" sz="1700" b="1" u="sng" dirty="0">
                  <a:solidFill>
                    <a:schemeClr val="bg1"/>
                  </a:solidFill>
                </a:rPr>
                <a:t>: </a:t>
              </a:r>
              <a:r>
                <a:rPr lang="es-ES" sz="1700" b="1" dirty="0" err="1">
                  <a:solidFill>
                    <a:schemeClr val="bg1"/>
                  </a:solidFill>
                </a:rPr>
                <a:t>Bad</a:t>
              </a:r>
              <a:r>
                <a:rPr lang="es-ES" sz="1700" b="1" dirty="0">
                  <a:solidFill>
                    <a:schemeClr val="bg1"/>
                  </a:solidFill>
                </a:rPr>
                <a:t> </a:t>
              </a:r>
              <a:r>
                <a:rPr lang="es-ES" sz="1700" b="1" dirty="0" err="1">
                  <a:solidFill>
                    <a:schemeClr val="bg1"/>
                  </a:solidFill>
                </a:rPr>
                <a:t>comunication</a:t>
              </a:r>
              <a:r>
                <a:rPr lang="es-ES" sz="1700" b="1" dirty="0">
                  <a:solidFill>
                    <a:schemeClr val="bg1"/>
                  </a:solidFill>
                </a:rPr>
                <a:t> </a:t>
              </a:r>
              <a:r>
                <a:rPr lang="es-ES" sz="1700" b="1" dirty="0" err="1">
                  <a:solidFill>
                    <a:schemeClr val="bg1"/>
                  </a:solidFill>
                </a:rPr>
                <a:t>between</a:t>
              </a:r>
              <a:r>
                <a:rPr lang="es-ES" sz="1700" b="1" dirty="0">
                  <a:solidFill>
                    <a:schemeClr val="bg1"/>
                  </a:solidFill>
                </a:rPr>
                <a:t> </a:t>
              </a:r>
              <a:r>
                <a:rPr lang="es-ES" sz="1700" b="1" dirty="0" err="1">
                  <a:solidFill>
                    <a:schemeClr val="bg1"/>
                  </a:solidFill>
                </a:rPr>
                <a:t>the</a:t>
              </a:r>
              <a:r>
                <a:rPr lang="es-ES" sz="1700" b="1" dirty="0">
                  <a:solidFill>
                    <a:schemeClr val="bg1"/>
                  </a:solidFill>
                </a:rPr>
                <a:t> </a:t>
              </a:r>
              <a:r>
                <a:rPr lang="es-ES" sz="1700" b="1" dirty="0" err="1">
                  <a:solidFill>
                    <a:schemeClr val="bg1"/>
                  </a:solidFill>
                </a:rPr>
                <a:t>workers</a:t>
              </a:r>
              <a:r>
                <a:rPr lang="es-ES" sz="1700" b="1" dirty="0">
                  <a:solidFill>
                    <a:schemeClr val="bg1"/>
                  </a:solidFill>
                </a:rPr>
                <a:t> and </a:t>
              </a:r>
              <a:r>
                <a:rPr lang="es-ES" sz="1700" b="1" dirty="0" err="1">
                  <a:solidFill>
                    <a:schemeClr val="bg1"/>
                  </a:solidFill>
                </a:rPr>
                <a:t>the</a:t>
              </a:r>
              <a:r>
                <a:rPr lang="es-ES" sz="1700" b="1" dirty="0">
                  <a:solidFill>
                    <a:schemeClr val="bg1"/>
                  </a:solidFill>
                </a:rPr>
                <a:t> </a:t>
              </a:r>
              <a:r>
                <a:rPr lang="es-ES" sz="1700" b="1" dirty="0" err="1">
                  <a:solidFill>
                    <a:schemeClr val="bg1"/>
                  </a:solidFill>
                </a:rPr>
                <a:t>pilot</a:t>
              </a:r>
              <a:r>
                <a:rPr lang="es-ES" sz="1700" b="1" u="sng" dirty="0">
                  <a:solidFill>
                    <a:schemeClr val="bg1"/>
                  </a:solidFill>
                </a:rPr>
                <a:t>.</a:t>
              </a:r>
            </a:p>
          </p:txBody>
        </p:sp>
        <p:cxnSp>
          <p:nvCxnSpPr>
            <p:cNvPr id="23" name="18 Conector recto de flecha"/>
            <p:cNvCxnSpPr>
              <a:cxnSpLocks noChangeShapeType="1"/>
            </p:cNvCxnSpPr>
            <p:nvPr/>
          </p:nvCxnSpPr>
          <p:spPr bwMode="auto">
            <a:xfrm>
              <a:off x="9372600" y="3405352"/>
              <a:ext cx="914400" cy="914400"/>
            </a:xfrm>
            <a:prstGeom prst="straightConnector1">
              <a:avLst/>
            </a:prstGeom>
            <a:noFill/>
            <a:ln w="9525" algn="ctr">
              <a:noFill/>
              <a:round/>
              <a:headEnd/>
              <a:tailEnd type="arrow" w="med" len="med"/>
            </a:ln>
          </p:spPr>
        </p:cxnSp>
      </p:grpSp>
      <p:sp>
        <p:nvSpPr>
          <p:cNvPr id="24" name="16 CuadroTexto"/>
          <p:cNvSpPr txBox="1"/>
          <p:nvPr/>
        </p:nvSpPr>
        <p:spPr bwMode="auto">
          <a:xfrm>
            <a:off x="252413" y="1130301"/>
            <a:ext cx="5773691" cy="353863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700" b="1" u="sng" dirty="0" err="1">
                <a:solidFill>
                  <a:srgbClr val="002060"/>
                </a:solidFill>
              </a:rPr>
              <a:t>Risk</a:t>
            </a:r>
            <a:r>
              <a:rPr lang="es-ES" sz="1700" b="1" u="sng" dirty="0">
                <a:solidFill>
                  <a:srgbClr val="002060"/>
                </a:solidFill>
              </a:rPr>
              <a:t>: </a:t>
            </a:r>
            <a:r>
              <a:rPr lang="es-ES" sz="1700" b="1" u="sng" dirty="0">
                <a:solidFill>
                  <a:schemeClr val="tx2">
                    <a:lumMod val="50000"/>
                  </a:schemeClr>
                </a:solidFill>
              </a:rPr>
              <a:t>Creek </a:t>
            </a:r>
            <a:r>
              <a:rPr lang="es-ES" sz="1700" b="1" u="sng" dirty="0" err="1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es-ES" sz="1700" b="1" u="sng" dirty="0">
                <a:solidFill>
                  <a:schemeClr val="tx2">
                    <a:lumMod val="50000"/>
                  </a:schemeClr>
                </a:solidFill>
              </a:rPr>
              <a:t> car .</a:t>
            </a:r>
          </a:p>
        </p:txBody>
      </p:sp>
      <p:sp>
        <p:nvSpPr>
          <p:cNvPr id="25" name="8 CuadroTexto"/>
          <p:cNvSpPr txBox="1"/>
          <p:nvPr/>
        </p:nvSpPr>
        <p:spPr bwMode="auto">
          <a:xfrm>
            <a:off x="223838" y="1893887"/>
            <a:ext cx="5773622" cy="353997"/>
          </a:xfrm>
          <a:prstGeom prst="rect">
            <a:avLst/>
          </a:prstGeom>
          <a:solidFill>
            <a:srgbClr val="C56C0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700" b="1" u="sng" dirty="0" err="1">
                <a:solidFill>
                  <a:schemeClr val="bg1"/>
                </a:solidFill>
              </a:rPr>
              <a:t>Risk</a:t>
            </a:r>
            <a:r>
              <a:rPr lang="es-ES" sz="1700" b="1" u="sng" dirty="0">
                <a:solidFill>
                  <a:schemeClr val="bg1"/>
                </a:solidFill>
              </a:rPr>
              <a:t>: </a:t>
            </a:r>
            <a:r>
              <a:rPr lang="es-ES" sz="1700" b="1" u="sng" dirty="0" err="1"/>
              <a:t>Grease</a:t>
            </a:r>
            <a:r>
              <a:rPr lang="es-ES" sz="1700" b="1" u="sng" dirty="0"/>
              <a:t> in </a:t>
            </a:r>
            <a:r>
              <a:rPr lang="es-ES" sz="1700" b="1" u="sng" dirty="0" err="1"/>
              <a:t>the</a:t>
            </a:r>
            <a:r>
              <a:rPr lang="es-ES" sz="1700" b="1" u="sng" dirty="0"/>
              <a:t> </a:t>
            </a:r>
            <a:r>
              <a:rPr lang="es-ES" sz="1700" b="1" u="sng" dirty="0" err="1"/>
              <a:t>pit</a:t>
            </a:r>
            <a:r>
              <a:rPr lang="es-ES" sz="1700" b="1" u="sng" dirty="0"/>
              <a:t> </a:t>
            </a:r>
            <a:r>
              <a:rPr lang="es-ES" sz="1700" b="1" u="sng" dirty="0" err="1"/>
              <a:t>lane</a:t>
            </a:r>
            <a:r>
              <a:rPr lang="es-ES" sz="1700" b="1" u="sng" dirty="0">
                <a:solidFill>
                  <a:schemeClr val="bg1"/>
                </a:solidFill>
              </a:rPr>
              <a:t>. </a:t>
            </a:r>
            <a:endParaRPr lang="es-ES" sz="1700" dirty="0">
              <a:solidFill>
                <a:schemeClr val="bg1"/>
              </a:solidFill>
            </a:endParaRPr>
          </a:p>
        </p:txBody>
      </p:sp>
      <p:sp>
        <p:nvSpPr>
          <p:cNvPr id="50178" name="Text Box 55"/>
          <p:cNvSpPr txBox="1">
            <a:spLocks noChangeArrowheads="1"/>
          </p:cNvSpPr>
          <p:nvPr/>
        </p:nvSpPr>
        <p:spPr bwMode="auto">
          <a:xfrm>
            <a:off x="2740025" y="1895475"/>
            <a:ext cx="55102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ts val="2988"/>
              </a:lnSpc>
            </a:pPr>
            <a:endParaRPr lang="es-ES" altLang="es-ES" sz="2300">
              <a:ea typeface="ＭＳ Ｐゴシック" pitchFamily="34" charset="-128"/>
            </a:endParaRPr>
          </a:p>
        </p:txBody>
      </p:sp>
      <p:sp>
        <p:nvSpPr>
          <p:cNvPr id="50179" name="Text Box 59"/>
          <p:cNvSpPr txBox="1">
            <a:spLocks noChangeArrowheads="1"/>
          </p:cNvSpPr>
          <p:nvPr/>
        </p:nvSpPr>
        <p:spPr bwMode="auto">
          <a:xfrm>
            <a:off x="1554163" y="549275"/>
            <a:ext cx="5507037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2988"/>
              </a:lnSpc>
            </a:pPr>
            <a:r>
              <a:rPr lang="es-ES_tradnl" altLang="es-ES" sz="3000" b="1">
                <a:solidFill>
                  <a:srgbClr val="0070C0"/>
                </a:solidFill>
                <a:ea typeface="ＭＳ Ｐゴシック" pitchFamily="34" charset="-128"/>
              </a:rPr>
              <a:t>GESTIÓN DE RIESGOS</a:t>
            </a:r>
          </a:p>
        </p:txBody>
      </p:sp>
      <p:pic>
        <p:nvPicPr>
          <p:cNvPr id="50180" name="5 Ima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697" name="Gráfico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4688" y="2457450"/>
            <a:ext cx="465931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36 Grupo"/>
          <p:cNvGrpSpPr>
            <a:grpSpLocks/>
          </p:cNvGrpSpPr>
          <p:nvPr/>
        </p:nvGrpSpPr>
        <p:grpSpPr bwMode="auto">
          <a:xfrm>
            <a:off x="223838" y="1893888"/>
            <a:ext cx="6067425" cy="1711325"/>
            <a:chOff x="252246" y="1894290"/>
            <a:chExt cx="6825925" cy="1710594"/>
          </a:xfrm>
        </p:grpSpPr>
        <p:sp>
          <p:nvSpPr>
            <p:cNvPr id="9" name="8 CuadroTexto"/>
            <p:cNvSpPr txBox="1"/>
            <p:nvPr/>
          </p:nvSpPr>
          <p:spPr>
            <a:xfrm>
              <a:off x="252246" y="1894290"/>
              <a:ext cx="6495393" cy="353846"/>
            </a:xfrm>
            <a:prstGeom prst="rect">
              <a:avLst/>
            </a:prstGeom>
            <a:solidFill>
              <a:srgbClr val="C56C0B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s-ES" sz="1700" b="1" u="sng" dirty="0" err="1">
                  <a:solidFill>
                    <a:schemeClr val="bg1"/>
                  </a:solidFill>
                </a:rPr>
                <a:t>Risk</a:t>
              </a:r>
              <a:r>
                <a:rPr lang="es-ES" sz="1700" b="1" u="sng" dirty="0">
                  <a:solidFill>
                    <a:schemeClr val="bg1"/>
                  </a:solidFill>
                </a:rPr>
                <a:t>: </a:t>
              </a:r>
              <a:r>
                <a:rPr lang="es-ES" sz="1700" b="1" u="sng" dirty="0" err="1"/>
                <a:t>Grease</a:t>
              </a:r>
              <a:r>
                <a:rPr lang="es-ES" sz="1700" b="1" u="sng" dirty="0"/>
                <a:t> in </a:t>
              </a:r>
              <a:r>
                <a:rPr lang="es-ES" sz="1700" b="1" u="sng" dirty="0" err="1"/>
                <a:t>the</a:t>
              </a:r>
              <a:r>
                <a:rPr lang="es-ES" sz="1700" b="1" u="sng" dirty="0"/>
                <a:t> </a:t>
              </a:r>
              <a:r>
                <a:rPr lang="es-ES" sz="1700" b="1" u="sng" dirty="0" err="1"/>
                <a:t>pit</a:t>
              </a:r>
              <a:r>
                <a:rPr lang="es-ES" sz="1700" b="1" u="sng" dirty="0"/>
                <a:t> </a:t>
              </a:r>
              <a:r>
                <a:rPr lang="es-ES" sz="1700" b="1" u="sng" dirty="0" err="1"/>
                <a:t>lane</a:t>
              </a:r>
              <a:r>
                <a:rPr lang="es-ES" sz="1700" b="1" u="sng" dirty="0">
                  <a:solidFill>
                    <a:schemeClr val="bg1"/>
                  </a:solidFill>
                </a:rPr>
                <a:t>. </a:t>
              </a:r>
              <a:endParaRPr lang="es-ES" sz="1700" dirty="0">
                <a:solidFill>
                  <a:schemeClr val="bg1"/>
                </a:solidFill>
              </a:endParaRPr>
            </a:p>
          </p:txBody>
        </p:sp>
        <p:sp>
          <p:nvSpPr>
            <p:cNvPr id="50198" name="Oval 3"/>
            <p:cNvSpPr>
              <a:spLocks noChangeArrowheads="1"/>
            </p:cNvSpPr>
            <p:nvPr/>
          </p:nvSpPr>
          <p:spPr bwMode="auto">
            <a:xfrm>
              <a:off x="6516419" y="3147351"/>
              <a:ext cx="561752" cy="457533"/>
            </a:xfrm>
            <a:prstGeom prst="ellipse">
              <a:avLst/>
            </a:prstGeom>
            <a:solidFill>
              <a:srgbClr val="C56C0B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/>
            <a:p>
              <a:endParaRPr lang="es-ES" dirty="0">
                <a:ea typeface="ＭＳ Ｐゴシック" pitchFamily="34" charset="-128"/>
              </a:endParaRPr>
            </a:p>
          </p:txBody>
        </p:sp>
      </p:grpSp>
      <p:grpSp>
        <p:nvGrpSpPr>
          <p:cNvPr id="3" name="41 Grupo"/>
          <p:cNvGrpSpPr>
            <a:grpSpLocks/>
          </p:cNvGrpSpPr>
          <p:nvPr/>
        </p:nvGrpSpPr>
        <p:grpSpPr bwMode="auto">
          <a:xfrm>
            <a:off x="209550" y="252413"/>
            <a:ext cx="8934450" cy="4067175"/>
            <a:chOff x="236483" y="252248"/>
            <a:chExt cx="10050517" cy="4067504"/>
          </a:xfrm>
        </p:grpSpPr>
        <p:grpSp>
          <p:nvGrpSpPr>
            <p:cNvPr id="50189" name="34 Grupo"/>
            <p:cNvGrpSpPr>
              <a:grpSpLocks/>
            </p:cNvGrpSpPr>
            <p:nvPr/>
          </p:nvGrpSpPr>
          <p:grpSpPr bwMode="auto">
            <a:xfrm>
              <a:off x="236483" y="252248"/>
              <a:ext cx="10050517" cy="4067504"/>
              <a:chOff x="236483" y="252248"/>
              <a:chExt cx="10050517" cy="4067504"/>
            </a:xfrm>
          </p:grpSpPr>
          <p:sp>
            <p:nvSpPr>
              <p:cNvPr id="7" name="6 CuadroTexto"/>
              <p:cNvSpPr txBox="1"/>
              <p:nvPr/>
            </p:nvSpPr>
            <p:spPr>
              <a:xfrm>
                <a:off x="236483" y="252248"/>
                <a:ext cx="6495393" cy="354013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s-ES" sz="1700" b="1" u="sng" dirty="0" err="1">
                    <a:solidFill>
                      <a:schemeClr val="bg1"/>
                    </a:solidFill>
                  </a:rPr>
                  <a:t>Risk</a:t>
                </a:r>
                <a:r>
                  <a:rPr lang="es-ES" sz="1700" b="1" u="sng" dirty="0">
                    <a:solidFill>
                      <a:schemeClr val="bg1"/>
                    </a:solidFill>
                  </a:rPr>
                  <a:t>: </a:t>
                </a:r>
                <a:r>
                  <a:rPr lang="es-ES" sz="1700" b="1" dirty="0" err="1">
                    <a:solidFill>
                      <a:schemeClr val="bg1"/>
                    </a:solidFill>
                  </a:rPr>
                  <a:t>Bad</a:t>
                </a:r>
                <a:r>
                  <a:rPr lang="es-ES" sz="1700" b="1" dirty="0">
                    <a:solidFill>
                      <a:schemeClr val="bg1"/>
                    </a:solidFill>
                  </a:rPr>
                  <a:t> </a:t>
                </a:r>
                <a:r>
                  <a:rPr lang="es-ES" sz="1700" b="1" dirty="0" err="1">
                    <a:solidFill>
                      <a:schemeClr val="bg1"/>
                    </a:solidFill>
                  </a:rPr>
                  <a:t>comunication</a:t>
                </a:r>
                <a:r>
                  <a:rPr lang="es-ES" sz="1700" b="1" dirty="0">
                    <a:solidFill>
                      <a:schemeClr val="bg1"/>
                    </a:solidFill>
                  </a:rPr>
                  <a:t> </a:t>
                </a:r>
                <a:r>
                  <a:rPr lang="es-ES" sz="1700" b="1" dirty="0" err="1">
                    <a:solidFill>
                      <a:schemeClr val="bg1"/>
                    </a:solidFill>
                  </a:rPr>
                  <a:t>between</a:t>
                </a:r>
                <a:r>
                  <a:rPr lang="es-ES" sz="1700" b="1" dirty="0">
                    <a:solidFill>
                      <a:schemeClr val="bg1"/>
                    </a:solidFill>
                  </a:rPr>
                  <a:t> </a:t>
                </a:r>
                <a:r>
                  <a:rPr lang="es-ES" sz="1700" b="1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1700" b="1" dirty="0">
                    <a:solidFill>
                      <a:schemeClr val="bg1"/>
                    </a:solidFill>
                  </a:rPr>
                  <a:t> </a:t>
                </a:r>
                <a:r>
                  <a:rPr lang="es-ES" sz="1700" b="1" dirty="0" err="1">
                    <a:solidFill>
                      <a:schemeClr val="bg1"/>
                    </a:solidFill>
                  </a:rPr>
                  <a:t>workers</a:t>
                </a:r>
                <a:r>
                  <a:rPr lang="es-ES" sz="1700" b="1" dirty="0">
                    <a:solidFill>
                      <a:schemeClr val="bg1"/>
                    </a:solidFill>
                  </a:rPr>
                  <a:t> and </a:t>
                </a:r>
                <a:r>
                  <a:rPr lang="es-ES" sz="1700" b="1" dirty="0" err="1">
                    <a:solidFill>
                      <a:schemeClr val="bg1"/>
                    </a:solidFill>
                  </a:rPr>
                  <a:t>the</a:t>
                </a:r>
                <a:r>
                  <a:rPr lang="es-ES" sz="1700" b="1" dirty="0">
                    <a:solidFill>
                      <a:schemeClr val="bg1"/>
                    </a:solidFill>
                  </a:rPr>
                  <a:t> </a:t>
                </a:r>
                <a:r>
                  <a:rPr lang="es-ES" sz="1700" b="1" dirty="0" err="1">
                    <a:solidFill>
                      <a:schemeClr val="bg1"/>
                    </a:solidFill>
                  </a:rPr>
                  <a:t>pilot</a:t>
                </a:r>
                <a:r>
                  <a:rPr lang="es-ES" sz="1700" b="1" u="sng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  <p:cxnSp>
            <p:nvCxnSpPr>
              <p:cNvPr id="50194" name="18 Conector recto de flecha"/>
              <p:cNvCxnSpPr>
                <a:cxnSpLocks noChangeShapeType="1"/>
              </p:cNvCxnSpPr>
              <p:nvPr/>
            </p:nvCxnSpPr>
            <p:spPr bwMode="auto">
              <a:xfrm>
                <a:off x="9372600" y="3405352"/>
                <a:ext cx="914400" cy="914400"/>
              </a:xfrm>
              <a:prstGeom prst="straightConnector1">
                <a:avLst/>
              </a:prstGeom>
              <a:noFill/>
              <a:ln w="9525" algn="ctr">
                <a:noFill/>
                <a:round/>
                <a:headEnd/>
                <a:tailEnd type="arrow" w="med" len="med"/>
              </a:ln>
            </p:spPr>
          </p:cxnSp>
        </p:grpSp>
        <p:sp>
          <p:nvSpPr>
            <p:cNvPr id="50190" name="Oval 4"/>
            <p:cNvSpPr>
              <a:spLocks noChangeArrowheads="1"/>
            </p:cNvSpPr>
            <p:nvPr/>
          </p:nvSpPr>
          <p:spPr bwMode="auto">
            <a:xfrm>
              <a:off x="9200772" y="3385010"/>
              <a:ext cx="562885" cy="456374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/>
            <a:p>
              <a:endParaRPr lang="es-ES" dirty="0">
                <a:ea typeface="ＭＳ Ｐゴシック" pitchFamily="34" charset="-128"/>
              </a:endParaRPr>
            </a:p>
          </p:txBody>
        </p:sp>
      </p:grpSp>
      <p:grpSp>
        <p:nvGrpSpPr>
          <p:cNvPr id="5" name="17 Grupo"/>
          <p:cNvGrpSpPr>
            <a:grpSpLocks/>
          </p:cNvGrpSpPr>
          <p:nvPr/>
        </p:nvGrpSpPr>
        <p:grpSpPr bwMode="auto">
          <a:xfrm>
            <a:off x="252413" y="1130300"/>
            <a:ext cx="8461375" cy="4373563"/>
            <a:chOff x="283780" y="1129862"/>
            <a:chExt cx="9519033" cy="4374001"/>
          </a:xfrm>
        </p:grpSpPr>
        <p:sp>
          <p:nvSpPr>
            <p:cNvPr id="50185" name="Oval 2"/>
            <p:cNvSpPr>
              <a:spLocks noChangeArrowheads="1"/>
            </p:cNvSpPr>
            <p:nvPr/>
          </p:nvSpPr>
          <p:spPr bwMode="auto">
            <a:xfrm>
              <a:off x="9241091" y="5046262"/>
              <a:ext cx="561722" cy="45760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/>
            <a:p>
              <a:endParaRPr lang="es-ES" dirty="0">
                <a:ea typeface="ＭＳ Ｐゴシック" pitchFamily="34" charset="-128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283780" y="1129862"/>
              <a:ext cx="6495393" cy="353898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s-ES" sz="1700" b="1" u="sng" dirty="0" err="1">
                  <a:solidFill>
                    <a:srgbClr val="002060"/>
                  </a:solidFill>
                </a:rPr>
                <a:t>Risk</a:t>
              </a:r>
              <a:r>
                <a:rPr lang="es-ES" sz="1700" b="1" u="sng" dirty="0">
                  <a:solidFill>
                    <a:srgbClr val="002060"/>
                  </a:solidFill>
                </a:rPr>
                <a:t>: </a:t>
              </a:r>
              <a:r>
                <a:rPr lang="es-ES" sz="1700" b="1" u="sng" dirty="0">
                  <a:solidFill>
                    <a:schemeClr val="tx2">
                      <a:lumMod val="50000"/>
                    </a:schemeClr>
                  </a:solidFill>
                </a:rPr>
                <a:t>Creek </a:t>
              </a:r>
              <a:r>
                <a:rPr lang="es-ES" sz="1700" b="1" u="sng" dirty="0" err="1">
                  <a:solidFill>
                    <a:schemeClr val="tx2">
                      <a:lumMod val="50000"/>
                    </a:schemeClr>
                  </a:solidFill>
                </a:rPr>
                <a:t>the</a:t>
              </a:r>
              <a:r>
                <a:rPr lang="es-ES" sz="1700" b="1" u="sng" dirty="0">
                  <a:solidFill>
                    <a:schemeClr val="tx2">
                      <a:lumMod val="50000"/>
                    </a:schemeClr>
                  </a:solidFill>
                </a:rPr>
                <a:t> car .</a:t>
              </a:r>
            </a:p>
          </p:txBody>
        </p:sp>
      </p:grpSp>
      <p:sp>
        <p:nvSpPr>
          <p:cNvPr id="28" name="6 CuadroTexto"/>
          <p:cNvSpPr txBox="1"/>
          <p:nvPr/>
        </p:nvSpPr>
        <p:spPr bwMode="auto">
          <a:xfrm>
            <a:off x="227480" y="256896"/>
            <a:ext cx="5774107" cy="353984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700" b="1" u="sng" dirty="0" err="1">
                <a:solidFill>
                  <a:schemeClr val="bg1"/>
                </a:solidFill>
              </a:rPr>
              <a:t>Risk</a:t>
            </a:r>
            <a:r>
              <a:rPr lang="es-ES" sz="1700" b="1" u="sng" dirty="0">
                <a:solidFill>
                  <a:schemeClr val="bg1"/>
                </a:solidFill>
              </a:rPr>
              <a:t>: </a:t>
            </a:r>
            <a:r>
              <a:rPr lang="es-ES" sz="1700" b="1" dirty="0" err="1">
                <a:solidFill>
                  <a:schemeClr val="bg1"/>
                </a:solidFill>
              </a:rPr>
              <a:t>Bad</a:t>
            </a:r>
            <a:r>
              <a:rPr lang="es-ES" sz="1700" b="1" dirty="0">
                <a:solidFill>
                  <a:schemeClr val="bg1"/>
                </a:solidFill>
              </a:rPr>
              <a:t> </a:t>
            </a:r>
            <a:r>
              <a:rPr lang="es-ES" sz="1700" b="1" dirty="0" err="1">
                <a:solidFill>
                  <a:schemeClr val="bg1"/>
                </a:solidFill>
              </a:rPr>
              <a:t>comunication</a:t>
            </a:r>
            <a:r>
              <a:rPr lang="es-ES" sz="1700" b="1" dirty="0">
                <a:solidFill>
                  <a:schemeClr val="bg1"/>
                </a:solidFill>
              </a:rPr>
              <a:t> </a:t>
            </a:r>
            <a:r>
              <a:rPr lang="es-ES" sz="1700" b="1" dirty="0" err="1">
                <a:solidFill>
                  <a:schemeClr val="bg1"/>
                </a:solidFill>
              </a:rPr>
              <a:t>between</a:t>
            </a:r>
            <a:r>
              <a:rPr lang="es-ES" sz="1700" b="1" dirty="0">
                <a:solidFill>
                  <a:schemeClr val="bg1"/>
                </a:solidFill>
              </a:rPr>
              <a:t> </a:t>
            </a:r>
            <a:r>
              <a:rPr lang="es-ES" sz="1700" b="1" dirty="0" err="1">
                <a:solidFill>
                  <a:schemeClr val="bg1"/>
                </a:solidFill>
              </a:rPr>
              <a:t>the</a:t>
            </a:r>
            <a:r>
              <a:rPr lang="es-ES" sz="1700" b="1" dirty="0">
                <a:solidFill>
                  <a:schemeClr val="bg1"/>
                </a:solidFill>
              </a:rPr>
              <a:t> </a:t>
            </a:r>
            <a:r>
              <a:rPr lang="es-ES" sz="1700" b="1" dirty="0" err="1">
                <a:solidFill>
                  <a:schemeClr val="bg1"/>
                </a:solidFill>
              </a:rPr>
              <a:t>workers</a:t>
            </a:r>
            <a:r>
              <a:rPr lang="es-ES" sz="1700" b="1" dirty="0">
                <a:solidFill>
                  <a:schemeClr val="bg1"/>
                </a:solidFill>
              </a:rPr>
              <a:t> and </a:t>
            </a:r>
            <a:r>
              <a:rPr lang="es-ES" sz="1700" b="1" dirty="0" err="1">
                <a:solidFill>
                  <a:schemeClr val="bg1"/>
                </a:solidFill>
              </a:rPr>
              <a:t>the</a:t>
            </a:r>
            <a:r>
              <a:rPr lang="es-ES" sz="1700" b="1" dirty="0">
                <a:solidFill>
                  <a:schemeClr val="bg1"/>
                </a:solidFill>
              </a:rPr>
              <a:t> driver</a:t>
            </a:r>
            <a:endParaRPr lang="es-ES" sz="1700" b="1" u="sng" dirty="0">
              <a:solidFill>
                <a:schemeClr val="bg1"/>
              </a:solidFill>
            </a:endParaRPr>
          </a:p>
        </p:txBody>
      </p:sp>
      <p:sp>
        <p:nvSpPr>
          <p:cNvPr id="29" name="16 CuadroTexto"/>
          <p:cNvSpPr txBox="1"/>
          <p:nvPr/>
        </p:nvSpPr>
        <p:spPr bwMode="auto">
          <a:xfrm>
            <a:off x="270343" y="1134784"/>
            <a:ext cx="5773691" cy="353863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700" b="1" u="sng" dirty="0" err="1">
                <a:solidFill>
                  <a:srgbClr val="002060"/>
                </a:solidFill>
              </a:rPr>
              <a:t>Risk</a:t>
            </a:r>
            <a:r>
              <a:rPr lang="es-ES" sz="1700" b="1" u="sng" dirty="0">
                <a:solidFill>
                  <a:srgbClr val="002060"/>
                </a:solidFill>
              </a:rPr>
              <a:t>: </a:t>
            </a:r>
            <a:r>
              <a:rPr lang="es-ES" sz="1700" b="1" u="sng" dirty="0" err="1">
                <a:solidFill>
                  <a:schemeClr val="tx2">
                    <a:lumMod val="50000"/>
                  </a:schemeClr>
                </a:solidFill>
              </a:rPr>
              <a:t>Stall</a:t>
            </a:r>
            <a:r>
              <a:rPr lang="es-ES" sz="1700" b="1" u="sng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1700" b="1" u="sng" dirty="0" err="1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es-ES" sz="1700" b="1" u="sng" dirty="0">
                <a:solidFill>
                  <a:schemeClr val="tx2">
                    <a:lumMod val="50000"/>
                  </a:schemeClr>
                </a:solidFill>
              </a:rPr>
              <a:t> car.</a:t>
            </a:r>
          </a:p>
        </p:txBody>
      </p:sp>
      <p:sp>
        <p:nvSpPr>
          <p:cNvPr id="30" name="8 CuadroTexto"/>
          <p:cNvSpPr txBox="1"/>
          <p:nvPr/>
        </p:nvSpPr>
        <p:spPr bwMode="auto">
          <a:xfrm>
            <a:off x="241768" y="1898370"/>
            <a:ext cx="5773622" cy="353997"/>
          </a:xfrm>
          <a:prstGeom prst="rect">
            <a:avLst/>
          </a:prstGeom>
          <a:solidFill>
            <a:srgbClr val="C56C0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700" b="1" u="sng" dirty="0" err="1">
                <a:solidFill>
                  <a:schemeClr val="bg1"/>
                </a:solidFill>
              </a:rPr>
              <a:t>Risk</a:t>
            </a:r>
            <a:r>
              <a:rPr lang="es-ES" sz="1700" b="1" u="sng" dirty="0">
                <a:solidFill>
                  <a:schemeClr val="bg1"/>
                </a:solidFill>
              </a:rPr>
              <a:t>: </a:t>
            </a:r>
            <a:r>
              <a:rPr lang="es-ES" sz="1700" b="1" u="sng" dirty="0" err="1"/>
              <a:t>Grease</a:t>
            </a:r>
            <a:r>
              <a:rPr lang="es-ES" sz="1700" b="1" u="sng" dirty="0"/>
              <a:t> in </a:t>
            </a:r>
            <a:r>
              <a:rPr lang="es-ES" sz="1700" b="1" u="sng" dirty="0" err="1"/>
              <a:t>pit</a:t>
            </a:r>
            <a:r>
              <a:rPr lang="es-ES" sz="1700" b="1" u="sng" dirty="0"/>
              <a:t> </a:t>
            </a:r>
            <a:r>
              <a:rPr lang="es-ES" sz="1700" b="1" u="sng" dirty="0" err="1"/>
              <a:t>lane</a:t>
            </a:r>
            <a:r>
              <a:rPr lang="es-ES" sz="1700" b="1" u="sng" dirty="0">
                <a:solidFill>
                  <a:schemeClr val="bg1"/>
                </a:solidFill>
              </a:rPr>
              <a:t>. </a:t>
            </a:r>
            <a:endParaRPr lang="es-ES" sz="1700" dirty="0">
              <a:solidFill>
                <a:schemeClr val="bg1"/>
              </a:solidFill>
            </a:endParaRPr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5796416" y="3151967"/>
            <a:ext cx="499330" cy="457729"/>
          </a:xfrm>
          <a:prstGeom prst="ellipse">
            <a:avLst/>
          </a:prstGeom>
          <a:solidFill>
            <a:srgbClr val="C56C0B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endParaRPr lang="es-ES" dirty="0">
              <a:ea typeface="ＭＳ Ｐゴシック" pitchFamily="34" charset="-128"/>
            </a:endParaRPr>
          </a:p>
        </p:txBody>
      </p:sp>
      <p:sp>
        <p:nvSpPr>
          <p:cNvPr id="32" name="Oval 2"/>
          <p:cNvSpPr>
            <a:spLocks noChangeArrowheads="1"/>
          </p:cNvSpPr>
          <p:nvPr/>
        </p:nvSpPr>
        <p:spPr bwMode="auto">
          <a:xfrm>
            <a:off x="8218962" y="5050791"/>
            <a:ext cx="499309" cy="457555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endParaRPr lang="es-ES" dirty="0">
              <a:ea typeface="ＭＳ Ｐゴシック" pitchFamily="34" charset="-128"/>
            </a:endParaRPr>
          </a:p>
        </p:txBody>
      </p:sp>
      <p:sp>
        <p:nvSpPr>
          <p:cNvPr id="33" name="Oval 4"/>
          <p:cNvSpPr>
            <a:spLocks noChangeArrowheads="1"/>
          </p:cNvSpPr>
          <p:nvPr/>
        </p:nvSpPr>
        <p:spPr bwMode="auto">
          <a:xfrm>
            <a:off x="8182876" y="3389405"/>
            <a:ext cx="500379" cy="456337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endParaRPr lang="es-E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703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"/>
                            </p:stCondLst>
                            <p:childTnLst>
                              <p:par>
                                <p:cTn id="3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"/>
                            </p:stCondLst>
                            <p:childTnLst>
                              <p:par>
                                <p:cTn id="4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-0.19132 0.1937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6" y="967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20243 0.0326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22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55"/>
          <p:cNvSpPr txBox="1">
            <a:spLocks noChangeArrowheads="1"/>
          </p:cNvSpPr>
          <p:nvPr/>
        </p:nvSpPr>
        <p:spPr bwMode="auto">
          <a:xfrm>
            <a:off x="2740025" y="1895475"/>
            <a:ext cx="55102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ts val="2988"/>
              </a:lnSpc>
            </a:pPr>
            <a:endParaRPr lang="es-ES" altLang="es-ES" sz="2300">
              <a:ea typeface="ＭＳ Ｐゴシック" pitchFamily="34" charset="-128"/>
            </a:endParaRPr>
          </a:p>
        </p:txBody>
      </p:sp>
      <p:sp>
        <p:nvSpPr>
          <p:cNvPr id="50179" name="Text Box 59"/>
          <p:cNvSpPr txBox="1">
            <a:spLocks noChangeArrowheads="1"/>
          </p:cNvSpPr>
          <p:nvPr/>
        </p:nvSpPr>
        <p:spPr bwMode="auto">
          <a:xfrm>
            <a:off x="1554163" y="549275"/>
            <a:ext cx="5507037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2988"/>
              </a:lnSpc>
            </a:pPr>
            <a:r>
              <a:rPr lang="es-ES_tradnl" altLang="es-ES" sz="3000" b="1">
                <a:solidFill>
                  <a:srgbClr val="0070C0"/>
                </a:solidFill>
                <a:ea typeface="ＭＳ Ｐゴシック" pitchFamily="34" charset="-128"/>
              </a:rPr>
              <a:t>GESTIÓN DE RIESGOS</a:t>
            </a:r>
          </a:p>
        </p:txBody>
      </p:sp>
      <p:pic>
        <p:nvPicPr>
          <p:cNvPr id="50180" name="5 Ima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697" name="Gráfico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4688" y="2457450"/>
            <a:ext cx="465931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3"/>
          <p:cNvSpPr>
            <a:spLocks noChangeArrowheads="1"/>
          </p:cNvSpPr>
          <p:nvPr/>
        </p:nvSpPr>
        <p:spPr bwMode="auto">
          <a:xfrm>
            <a:off x="5791933" y="3147484"/>
            <a:ext cx="499330" cy="457729"/>
          </a:xfrm>
          <a:prstGeom prst="ellipse">
            <a:avLst/>
          </a:prstGeom>
          <a:solidFill>
            <a:srgbClr val="C56C0B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endParaRPr lang="es-ES" dirty="0">
              <a:ea typeface="ＭＳ Ｐゴシック" pitchFamily="34" charset="-128"/>
            </a:endParaRPr>
          </a:p>
        </p:txBody>
      </p:sp>
      <p:sp>
        <p:nvSpPr>
          <p:cNvPr id="19" name="Oval 2"/>
          <p:cNvSpPr>
            <a:spLocks noChangeArrowheads="1"/>
          </p:cNvSpPr>
          <p:nvPr/>
        </p:nvSpPr>
        <p:spPr bwMode="auto">
          <a:xfrm>
            <a:off x="8214479" y="5046308"/>
            <a:ext cx="499309" cy="457555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endParaRPr lang="es-ES" dirty="0">
              <a:ea typeface="ＭＳ Ｐゴシック" pitchFamily="34" charset="-128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8178393" y="3384922"/>
            <a:ext cx="500379" cy="456337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endParaRPr lang="es-ES">
              <a:ea typeface="ＭＳ Ｐゴシック" pitchFamily="34" charset="-128"/>
            </a:endParaRPr>
          </a:p>
        </p:txBody>
      </p:sp>
      <p:cxnSp>
        <p:nvCxnSpPr>
          <p:cNvPr id="24" name="18 Conector recto de flecha"/>
          <p:cNvCxnSpPr>
            <a:cxnSpLocks noChangeShapeType="1"/>
          </p:cNvCxnSpPr>
          <p:nvPr/>
        </p:nvCxnSpPr>
        <p:spPr bwMode="auto">
          <a:xfrm>
            <a:off x="8331140" y="3405262"/>
            <a:ext cx="812860" cy="914326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14" name="6 CuadroTexto"/>
          <p:cNvSpPr txBox="1"/>
          <p:nvPr/>
        </p:nvSpPr>
        <p:spPr bwMode="auto">
          <a:xfrm>
            <a:off x="227480" y="256896"/>
            <a:ext cx="5774107" cy="353984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700" b="1" u="sng" dirty="0" err="1">
                <a:solidFill>
                  <a:schemeClr val="bg1"/>
                </a:solidFill>
              </a:rPr>
              <a:t>Risk</a:t>
            </a:r>
            <a:r>
              <a:rPr lang="es-ES" sz="1700" b="1" u="sng" dirty="0">
                <a:solidFill>
                  <a:schemeClr val="bg1"/>
                </a:solidFill>
              </a:rPr>
              <a:t>: </a:t>
            </a:r>
            <a:r>
              <a:rPr lang="es-ES" sz="1700" b="1" dirty="0" err="1">
                <a:solidFill>
                  <a:schemeClr val="bg1"/>
                </a:solidFill>
              </a:rPr>
              <a:t>Bad</a:t>
            </a:r>
            <a:r>
              <a:rPr lang="es-ES" sz="1700" b="1" dirty="0">
                <a:solidFill>
                  <a:schemeClr val="bg1"/>
                </a:solidFill>
              </a:rPr>
              <a:t> </a:t>
            </a:r>
            <a:r>
              <a:rPr lang="es-ES" sz="1700" b="1" dirty="0" err="1">
                <a:solidFill>
                  <a:schemeClr val="bg1"/>
                </a:solidFill>
              </a:rPr>
              <a:t>comunication</a:t>
            </a:r>
            <a:r>
              <a:rPr lang="es-ES" sz="1700" b="1" dirty="0">
                <a:solidFill>
                  <a:schemeClr val="bg1"/>
                </a:solidFill>
              </a:rPr>
              <a:t> </a:t>
            </a:r>
            <a:r>
              <a:rPr lang="es-ES" sz="1700" b="1" dirty="0" err="1">
                <a:solidFill>
                  <a:schemeClr val="bg1"/>
                </a:solidFill>
              </a:rPr>
              <a:t>between</a:t>
            </a:r>
            <a:r>
              <a:rPr lang="es-ES" sz="1700" b="1" dirty="0">
                <a:solidFill>
                  <a:schemeClr val="bg1"/>
                </a:solidFill>
              </a:rPr>
              <a:t> </a:t>
            </a:r>
            <a:r>
              <a:rPr lang="es-ES" sz="1700" b="1" dirty="0" err="1">
                <a:solidFill>
                  <a:schemeClr val="bg1"/>
                </a:solidFill>
              </a:rPr>
              <a:t>the</a:t>
            </a:r>
            <a:r>
              <a:rPr lang="es-ES" sz="1700" b="1" dirty="0">
                <a:solidFill>
                  <a:schemeClr val="bg1"/>
                </a:solidFill>
              </a:rPr>
              <a:t> </a:t>
            </a:r>
            <a:r>
              <a:rPr lang="es-ES" sz="1700" b="1" dirty="0" err="1">
                <a:solidFill>
                  <a:schemeClr val="bg1"/>
                </a:solidFill>
              </a:rPr>
              <a:t>workers</a:t>
            </a:r>
            <a:r>
              <a:rPr lang="es-ES" sz="1700" b="1" dirty="0">
                <a:solidFill>
                  <a:schemeClr val="bg1"/>
                </a:solidFill>
              </a:rPr>
              <a:t> and </a:t>
            </a:r>
            <a:r>
              <a:rPr lang="es-ES" sz="1700" b="1" dirty="0" err="1">
                <a:solidFill>
                  <a:schemeClr val="bg1"/>
                </a:solidFill>
              </a:rPr>
              <a:t>the</a:t>
            </a:r>
            <a:r>
              <a:rPr lang="es-ES" sz="1700" b="1" dirty="0">
                <a:solidFill>
                  <a:schemeClr val="bg1"/>
                </a:solidFill>
              </a:rPr>
              <a:t> driver</a:t>
            </a:r>
            <a:endParaRPr lang="es-ES" sz="1700" b="1" u="sng" dirty="0">
              <a:solidFill>
                <a:schemeClr val="bg1"/>
              </a:solidFill>
            </a:endParaRPr>
          </a:p>
        </p:txBody>
      </p:sp>
      <p:sp>
        <p:nvSpPr>
          <p:cNvPr id="15" name="16 CuadroTexto"/>
          <p:cNvSpPr txBox="1"/>
          <p:nvPr/>
        </p:nvSpPr>
        <p:spPr bwMode="auto">
          <a:xfrm>
            <a:off x="270343" y="1134784"/>
            <a:ext cx="5773691" cy="353863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700" b="1" u="sng" dirty="0" err="1">
                <a:solidFill>
                  <a:srgbClr val="002060"/>
                </a:solidFill>
              </a:rPr>
              <a:t>Risk</a:t>
            </a:r>
            <a:r>
              <a:rPr lang="es-ES" sz="1700" b="1" u="sng" dirty="0">
                <a:solidFill>
                  <a:srgbClr val="002060"/>
                </a:solidFill>
              </a:rPr>
              <a:t>: </a:t>
            </a:r>
            <a:r>
              <a:rPr lang="es-ES" sz="1700" b="1" u="sng" dirty="0" err="1">
                <a:solidFill>
                  <a:schemeClr val="tx2">
                    <a:lumMod val="50000"/>
                  </a:schemeClr>
                </a:solidFill>
              </a:rPr>
              <a:t>Stall</a:t>
            </a:r>
            <a:r>
              <a:rPr lang="es-ES" sz="1700" b="1" u="sng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1700" b="1" u="sng" dirty="0" err="1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es-ES" sz="1700" b="1" u="sng" dirty="0">
                <a:solidFill>
                  <a:schemeClr val="tx2">
                    <a:lumMod val="50000"/>
                  </a:schemeClr>
                </a:solidFill>
              </a:rPr>
              <a:t> car.</a:t>
            </a:r>
          </a:p>
        </p:txBody>
      </p:sp>
      <p:sp>
        <p:nvSpPr>
          <p:cNvPr id="16" name="8 CuadroTexto"/>
          <p:cNvSpPr txBox="1"/>
          <p:nvPr/>
        </p:nvSpPr>
        <p:spPr bwMode="auto">
          <a:xfrm>
            <a:off x="241768" y="1898370"/>
            <a:ext cx="5773622" cy="353997"/>
          </a:xfrm>
          <a:prstGeom prst="rect">
            <a:avLst/>
          </a:prstGeom>
          <a:solidFill>
            <a:srgbClr val="C56C0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700" b="1" u="sng" dirty="0" err="1">
                <a:solidFill>
                  <a:schemeClr val="bg1"/>
                </a:solidFill>
              </a:rPr>
              <a:t>Risk</a:t>
            </a:r>
            <a:r>
              <a:rPr lang="es-ES" sz="1700" b="1" u="sng" dirty="0">
                <a:solidFill>
                  <a:schemeClr val="bg1"/>
                </a:solidFill>
              </a:rPr>
              <a:t>: </a:t>
            </a:r>
            <a:r>
              <a:rPr lang="es-ES" sz="1700" b="1" u="sng" dirty="0" err="1"/>
              <a:t>Grease</a:t>
            </a:r>
            <a:r>
              <a:rPr lang="es-ES" sz="1700" b="1" u="sng" dirty="0"/>
              <a:t> in </a:t>
            </a:r>
            <a:r>
              <a:rPr lang="es-ES" sz="1700" b="1" u="sng" dirty="0" err="1"/>
              <a:t>pit</a:t>
            </a:r>
            <a:r>
              <a:rPr lang="es-ES" sz="1700" b="1" u="sng" dirty="0"/>
              <a:t> </a:t>
            </a:r>
            <a:r>
              <a:rPr lang="es-ES" sz="1700" b="1" u="sng" dirty="0" err="1"/>
              <a:t>lane</a:t>
            </a:r>
            <a:r>
              <a:rPr lang="es-ES" sz="1700" b="1" u="sng" dirty="0">
                <a:solidFill>
                  <a:schemeClr val="bg1"/>
                </a:solidFill>
              </a:rPr>
              <a:t>. </a:t>
            </a:r>
            <a:endParaRPr lang="es-ES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5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55"/>
          <p:cNvSpPr txBox="1">
            <a:spLocks noChangeArrowheads="1"/>
          </p:cNvSpPr>
          <p:nvPr/>
        </p:nvSpPr>
        <p:spPr bwMode="auto">
          <a:xfrm>
            <a:off x="2740025" y="1895475"/>
            <a:ext cx="55102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ts val="2988"/>
              </a:lnSpc>
            </a:pPr>
            <a:endParaRPr lang="es-ES" altLang="es-ES" sz="2300">
              <a:ea typeface="ＭＳ Ｐゴシック" pitchFamily="34" charset="-128"/>
            </a:endParaRPr>
          </a:p>
        </p:txBody>
      </p:sp>
      <p:sp>
        <p:nvSpPr>
          <p:cNvPr id="52227" name="Text Box 59"/>
          <p:cNvSpPr txBox="1">
            <a:spLocks noChangeArrowheads="1"/>
          </p:cNvSpPr>
          <p:nvPr/>
        </p:nvSpPr>
        <p:spPr bwMode="auto">
          <a:xfrm>
            <a:off x="1554163" y="549275"/>
            <a:ext cx="5507037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2988"/>
              </a:lnSpc>
            </a:pPr>
            <a:r>
              <a:rPr lang="es-ES_tradnl" altLang="es-ES" sz="3000" b="1">
                <a:solidFill>
                  <a:srgbClr val="0070C0"/>
                </a:solidFill>
                <a:ea typeface="ＭＳ Ｐゴシック" pitchFamily="34" charset="-128"/>
              </a:rPr>
              <a:t>GESTIÓN DE RIESGOS</a:t>
            </a:r>
          </a:p>
        </p:txBody>
      </p:sp>
      <p:pic>
        <p:nvPicPr>
          <p:cNvPr id="52228" name="5 Imag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288"/>
            <a:ext cx="9144000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erfecto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309813" y="1050925"/>
            <a:ext cx="4613275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878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joint seminar [solo lectura]" id="{CE99501B-BF61-4EB0-A70B-E7AF516CFB45}" vid="{2145AE62-B297-4754-8245-6C1483B6512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joint seminar</Template>
  <TotalTime>957</TotalTime>
  <Words>1036</Words>
  <Application>Microsoft Office PowerPoint</Application>
  <PresentationFormat>Presentación en pantalla (4:3)</PresentationFormat>
  <Paragraphs>294</Paragraphs>
  <Slides>28</Slides>
  <Notes>9</Notes>
  <HiddenSlides>0</HiddenSlides>
  <MMClips>3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ＭＳ Ｐゴシック</vt:lpstr>
      <vt:lpstr>Arial</vt:lpstr>
      <vt:lpstr>Calibri</vt:lpstr>
      <vt:lpstr>Calibri Light</vt:lpstr>
      <vt:lpstr>Times</vt:lpstr>
      <vt:lpstr>Wingdings</vt:lpstr>
      <vt:lpstr>Thème Office</vt:lpstr>
      <vt:lpstr>Joint Seminar</vt:lpstr>
      <vt:lpstr>Risk Management in the Public 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Risk management</vt:lpstr>
      <vt:lpstr>Risk management</vt:lpstr>
      <vt:lpstr>Risk management</vt:lpstr>
      <vt:lpstr>Risk management</vt:lpstr>
      <vt:lpstr>Risk management</vt:lpstr>
      <vt:lpstr>Risk management</vt:lpstr>
      <vt:lpstr>Risk management</vt:lpstr>
      <vt:lpstr>Risk management</vt:lpstr>
      <vt:lpstr>Risk management</vt:lpstr>
      <vt:lpstr>Risk management</vt:lpstr>
      <vt:lpstr>Risk management</vt:lpstr>
      <vt:lpstr>Risk management</vt:lpstr>
      <vt:lpstr>Risk management</vt:lpstr>
      <vt:lpstr>Risk management</vt:lpstr>
      <vt:lpstr>Risk management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Seminar</dc:title>
  <dc:creator>Esteban Tamayo, Ana María</dc:creator>
  <cp:lastModifiedBy>sole llamas</cp:lastModifiedBy>
  <cp:revision>56</cp:revision>
  <dcterms:created xsi:type="dcterms:W3CDTF">2017-04-05T06:18:22Z</dcterms:created>
  <dcterms:modified xsi:type="dcterms:W3CDTF">2017-05-03T16:46:34Z</dcterms:modified>
</cp:coreProperties>
</file>